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57" r:id="rId4"/>
    <p:sldId id="258" r:id="rId5"/>
    <p:sldId id="267" r:id="rId6"/>
    <p:sldId id="341" r:id="rId7"/>
    <p:sldId id="343" r:id="rId8"/>
    <p:sldId id="316" r:id="rId9"/>
    <p:sldId id="317" r:id="rId10"/>
    <p:sldId id="318" r:id="rId11"/>
    <p:sldId id="348" r:id="rId12"/>
    <p:sldId id="349" r:id="rId13"/>
    <p:sldId id="350" r:id="rId14"/>
    <p:sldId id="308" r:id="rId15"/>
    <p:sldId id="309" r:id="rId16"/>
    <p:sldId id="310" r:id="rId17"/>
    <p:sldId id="313" r:id="rId18"/>
    <p:sldId id="312" r:id="rId19"/>
    <p:sldId id="351" r:id="rId20"/>
    <p:sldId id="315" r:id="rId21"/>
    <p:sldId id="345" r:id="rId22"/>
    <p:sldId id="347" r:id="rId23"/>
    <p:sldId id="320" r:id="rId24"/>
    <p:sldId id="324" r:id="rId25"/>
    <p:sldId id="326" r:id="rId26"/>
    <p:sldId id="325" r:id="rId27"/>
    <p:sldId id="327" r:id="rId28"/>
    <p:sldId id="323" r:id="rId29"/>
    <p:sldId id="322" r:id="rId30"/>
    <p:sldId id="346" r:id="rId31"/>
  </p:sldIdLst>
  <p:sldSz cx="9144000" cy="6858000" type="screen4x3"/>
  <p:notesSz cx="6794500" cy="99218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3300"/>
    <a:srgbClr val="008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36"/>
    </p:cViewPr>
  </p:sorterViewPr>
  <p:notesViewPr>
    <p:cSldViewPr snapToGrid="0">
      <p:cViewPr>
        <p:scale>
          <a:sx n="70" d="100"/>
          <a:sy n="70" d="100"/>
        </p:scale>
        <p:origin x="-2286" y="210"/>
      </p:cViewPr>
      <p:guideLst>
        <p:guide orient="horz" pos="3125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Waldemar%20Rossi%20Filho\Desktop\PET_PINHEIROS_outubro_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2"/>
  <c:chart>
    <c:view3D>
      <c:perspective val="30"/>
    </c:view3D>
    <c:floor>
      <c:spPr>
        <a:solidFill>
          <a:schemeClr val="bg1"/>
        </a:solidFill>
      </c:spPr>
    </c:floor>
    <c:sideWall>
      <c:spPr>
        <a:solidFill>
          <a:srgbClr val="00B050"/>
        </a:solidFill>
      </c:spPr>
    </c:sideWall>
    <c:backWall>
      <c:spPr>
        <a:solidFill>
          <a:srgbClr val="00B05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PET existente</c:v>
                </c:pt>
              </c:strCache>
            </c:strRef>
          </c:tx>
          <c:dLbls>
            <c:dLbl>
              <c:idx val="0"/>
              <c:layout>
                <c:manualLayout>
                  <c:x val="1.3695990002081399E-2"/>
                  <c:y val="2.2319596027865145E-2"/>
                </c:manualLayout>
              </c:layout>
              <c:showVal val="1"/>
            </c:dLbl>
            <c:dLbl>
              <c:idx val="1"/>
              <c:layout>
                <c:manualLayout>
                  <c:x val="2.3478840003568011E-2"/>
                  <c:y val="1.913108230959870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LIMPURB</c:v>
                </c:pt>
                <c:pt idx="1">
                  <c:v>ABIR-FIPE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1424</c:v>
                </c:pt>
                <c:pt idx="1">
                  <c:v>991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RECOPET</c:v>
                </c:pt>
              </c:strCache>
            </c:strRef>
          </c:tx>
          <c:dLbls>
            <c:dLbl>
              <c:idx val="0"/>
              <c:layout>
                <c:manualLayout>
                  <c:x val="1.0922898663077326E-2"/>
                  <c:y val="1.9130831245526437E-2"/>
                </c:manualLayout>
              </c:layout>
              <c:showVal val="1"/>
            </c:dLbl>
            <c:dLbl>
              <c:idx val="1"/>
              <c:layout>
                <c:manualLayout>
                  <c:x val="1.63162531961803E-2"/>
                  <c:y val="1.913108230959870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LIMPURB</c:v>
                </c:pt>
                <c:pt idx="1">
                  <c:v>ABIR-FIPE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445</c:v>
                </c:pt>
                <c:pt idx="1">
                  <c:v>445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Comunidade Envolvida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652560002378704E-2"/>
                  <c:y val="1.5942568591332227E-2"/>
                </c:manualLayout>
              </c:layout>
              <c:spPr/>
              <c:txPr>
                <a:bodyPr/>
                <a:lstStyle/>
                <a:p>
                  <a:pPr>
                    <a:defRPr lang="pt-BR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3695835941451403E-2"/>
                  <c:y val="1.5942568591332227E-2"/>
                </c:manualLayout>
              </c:layout>
              <c:spPr/>
              <c:txPr>
                <a:bodyPr/>
                <a:lstStyle/>
                <a:p>
                  <a:pPr>
                    <a:defRPr lang="pt-BR" b="1"/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LIMPURB</c:v>
                </c:pt>
                <c:pt idx="1">
                  <c:v>ABIR-FIPE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</c:ser>
        <c:dLbls>
          <c:showVal val="1"/>
        </c:dLbls>
        <c:shape val="box"/>
        <c:axId val="113165824"/>
        <c:axId val="113167360"/>
        <c:axId val="0"/>
      </c:bar3DChart>
      <c:catAx>
        <c:axId val="1131658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113167360"/>
        <c:crosses val="autoZero"/>
        <c:auto val="1"/>
        <c:lblAlgn val="ctr"/>
        <c:lblOffset val="100"/>
      </c:catAx>
      <c:valAx>
        <c:axId val="113167360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lang="pt-BR" sz="1400" spc="-150"/>
                </a:pPr>
                <a:r>
                  <a:rPr lang="pt-BR" sz="1400" spc="-150" dirty="0"/>
                  <a:t>TONELADAS</a:t>
                </a:r>
              </a:p>
            </c:rich>
          </c:tx>
          <c:layout>
            <c:manualLayout>
              <c:xMode val="edge"/>
              <c:yMode val="edge"/>
              <c:x val="2.3152077407455406E-2"/>
              <c:y val="0.145775332302130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113165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spPr>
    <a:solidFill>
      <a:srgbClr val="00B050"/>
    </a:solidFill>
    <a:ln>
      <a:solidFill>
        <a:srgbClr val="FFC000"/>
      </a:solidFill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2"/>
  <c:chart>
    <c:autoTitleDeleted val="1"/>
    <c:view3D>
      <c:rAngAx val="1"/>
    </c:view3D>
    <c:floor>
      <c:spPr>
        <a:solidFill>
          <a:schemeClr val="bg1"/>
        </a:solidFill>
      </c:spPr>
    </c:floor>
    <c:sideWall>
      <c:spPr>
        <a:solidFill>
          <a:srgbClr val="00B050"/>
        </a:solidFill>
      </c:spPr>
    </c:sideWall>
    <c:backWall>
      <c:spPr>
        <a:solidFill>
          <a:srgbClr val="00B050"/>
        </a:solidFill>
      </c:spPr>
    </c:backWall>
    <c:plotArea>
      <c:layout>
        <c:manualLayout>
          <c:layoutTarget val="inner"/>
          <c:xMode val="edge"/>
          <c:yMode val="edge"/>
          <c:x val="0.15828514071718539"/>
          <c:y val="1.5032648792859305E-2"/>
          <c:w val="0.84077596576398805"/>
          <c:h val="0.77306433417871601"/>
        </c:manualLayout>
      </c:layout>
      <c:bar3DChart>
        <c:barDir val="col"/>
        <c:grouping val="clustered"/>
        <c:ser>
          <c:idx val="0"/>
          <c:order val="0"/>
          <c:tx>
            <c:strRef>
              <c:f>Plan1!$C$169</c:f>
              <c:strCache>
                <c:ptCount val="1"/>
                <c:pt idx="0">
                  <c:v>atual</c:v>
                </c:pt>
              </c:strCache>
            </c:strRef>
          </c:tx>
          <c:dLbls>
            <c:dLbl>
              <c:idx val="0"/>
              <c:layout>
                <c:manualLayout>
                  <c:x val="-2.6420424741761903E-2"/>
                  <c:y val="5.8484999058253601E-3"/>
                </c:manualLayout>
              </c:layout>
              <c:showVal val="1"/>
            </c:dLbl>
            <c:dLbl>
              <c:idx val="1"/>
              <c:layout>
                <c:manualLayout>
                  <c:x val="-3.0194771133442197E-2"/>
                  <c:y val="8.7727498587380631E-3"/>
                </c:manualLayout>
              </c:layout>
              <c:showVal val="1"/>
            </c:dLbl>
            <c:dLbl>
              <c:idx val="2"/>
              <c:layout>
                <c:manualLayout>
                  <c:x val="-3.2081944329282443E-2"/>
                  <c:y val="5.8484999058253601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000"/>
                </a:pPr>
                <a:endParaRPr lang="pt-BR"/>
              </a:p>
            </c:txPr>
            <c:showVal val="1"/>
          </c:dLbls>
          <c:cat>
            <c:numRef>
              <c:f>Plan1!$E$168:$G$168</c:f>
              <c:numCache>
                <c:formatCode>0.00%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1</c:v>
                </c:pt>
              </c:numCache>
            </c:numRef>
          </c:cat>
          <c:val>
            <c:numRef>
              <c:f>Plan1!$E$169:$G$169</c:f>
              <c:numCache>
                <c:formatCode>"R$ "#,##0.00</c:formatCode>
                <c:ptCount val="3"/>
                <c:pt idx="0">
                  <c:v>85500</c:v>
                </c:pt>
                <c:pt idx="1">
                  <c:v>85500</c:v>
                </c:pt>
                <c:pt idx="2">
                  <c:v>85500</c:v>
                </c:pt>
              </c:numCache>
            </c:numRef>
          </c:val>
        </c:ser>
        <c:ser>
          <c:idx val="1"/>
          <c:order val="1"/>
          <c:tx>
            <c:strRef>
              <c:f>Plan1!$C$170</c:f>
              <c:strCache>
                <c:ptCount val="1"/>
                <c:pt idx="0">
                  <c:v>aumento</c:v>
                </c:pt>
              </c:strCache>
            </c:strRef>
          </c:tx>
          <c:dLbls>
            <c:dLbl>
              <c:idx val="0"/>
              <c:layout>
                <c:manualLayout>
                  <c:x val="9.4358659792006961E-3"/>
                  <c:y val="-9.3576228749107301E-2"/>
                </c:manualLayout>
              </c:layout>
              <c:showVal val="1"/>
            </c:dLbl>
            <c:delete val="1"/>
          </c:dLbls>
          <c:cat>
            <c:numRef>
              <c:f>Plan1!$E$168:$G$168</c:f>
              <c:numCache>
                <c:formatCode>0.00%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1</c:v>
                </c:pt>
              </c:numCache>
            </c:numRef>
          </c:cat>
          <c:val>
            <c:numRef>
              <c:f>Plan1!$E$170:$G$170</c:f>
              <c:numCache>
                <c:formatCode>"R$ "#,##0.00</c:formatCode>
                <c:ptCount val="3"/>
                <c:pt idx="0">
                  <c:v>423652</c:v>
                </c:pt>
                <c:pt idx="1">
                  <c:v>517797</c:v>
                </c:pt>
                <c:pt idx="2">
                  <c:v>941450</c:v>
                </c:pt>
              </c:numCache>
            </c:numRef>
          </c:val>
        </c:ser>
        <c:ser>
          <c:idx val="2"/>
          <c:order val="2"/>
          <c:tx>
            <c:strRef>
              <c:f>Plan1!$C$171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Plan1!$E$168:$G$168</c:f>
              <c:numCache>
                <c:formatCode>0.00%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1</c:v>
                </c:pt>
              </c:numCache>
            </c:numRef>
          </c:cat>
          <c:val>
            <c:numRef>
              <c:f>Plan1!$E$171:$G$171</c:f>
              <c:numCache>
                <c:formatCode>"R$ "#,##0.00</c:formatCode>
                <c:ptCount val="3"/>
                <c:pt idx="0">
                  <c:v>509152</c:v>
                </c:pt>
                <c:pt idx="1">
                  <c:v>603297</c:v>
                </c:pt>
                <c:pt idx="2">
                  <c:v>1026950</c:v>
                </c:pt>
              </c:numCache>
            </c:numRef>
          </c:val>
        </c:ser>
        <c:shape val="box"/>
        <c:axId val="83793408"/>
        <c:axId val="83794944"/>
        <c:axId val="0"/>
      </c:bar3DChart>
      <c:catAx>
        <c:axId val="83793408"/>
        <c:scaling>
          <c:orientation val="minMax"/>
        </c:scaling>
        <c:axPos val="b"/>
        <c:numFmt formatCode="0.00%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3794944"/>
        <c:crosses val="autoZero"/>
        <c:auto val="1"/>
        <c:lblAlgn val="ctr"/>
        <c:lblOffset val="100"/>
      </c:catAx>
      <c:valAx>
        <c:axId val="83794944"/>
        <c:scaling>
          <c:orientation val="minMax"/>
        </c:scaling>
        <c:axPos val="l"/>
        <c:majorGridlines/>
        <c:numFmt formatCode="&quot;R$ &quot;#,##0.00" sourceLinked="1"/>
        <c:tickLblPos val="nextTo"/>
        <c:txPr>
          <a:bodyPr/>
          <a:lstStyle/>
          <a:p>
            <a:pPr>
              <a:defRPr lang="pt-BR" sz="1000"/>
            </a:pPr>
            <a:endParaRPr lang="pt-BR"/>
          </a:p>
        </c:txPr>
        <c:crossAx val="83793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696745829867301"/>
          <c:y val="0.90978850074395656"/>
          <c:w val="0.53685853210789303"/>
          <c:h val="7.4663929998522074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spPr>
    <a:solidFill>
      <a:srgbClr val="00B050"/>
    </a:solidFill>
  </c:spPr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0.71882</cdr:x>
      <cdr:y>0.0409</cdr:y>
    </cdr:from>
    <cdr:to>
      <cdr:x>0.97029</cdr:x>
      <cdr:y>0.14146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837408" y="177613"/>
          <a:ext cx="1692322" cy="436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R$ 941.449,00</a:t>
          </a:r>
          <a:endParaRPr lang="pt-BR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4159-F5BE-43CE-B1A2-D57C987CD89C}" type="datetimeFigureOut">
              <a:rPr lang="pt-BR" smtClean="0"/>
              <a:pPr/>
              <a:t>26/04/2011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2891"/>
            <a:ext cx="543560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9FB1-8E11-4259-9CAB-3C620B77FA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BR" sz="1400" dirty="0" smtClean="0"/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 1 CONDOMÍNIO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1 TORRE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4 APARTAMENTOS POR ANDAR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60 UNIDADES RESIDENCIAS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240 PESSOAS (média 4 por família)</a:t>
            </a:r>
          </a:p>
          <a:p>
            <a:pPr>
              <a:buFont typeface="Wingdings" pitchFamily="2" charset="2"/>
              <a:buChar char="§"/>
            </a:pPr>
            <a:endParaRPr lang="pt-BR" sz="1400" dirty="0"/>
          </a:p>
          <a:p>
            <a:r>
              <a:rPr lang="pt-BR" sz="1400" dirty="0" smtClean="0"/>
              <a:t>DESCARTE de GARRAFAS PET na </a:t>
            </a:r>
            <a:r>
              <a:rPr lang="pt-BR" sz="1400" i="1" dirty="0" smtClean="0"/>
              <a:t>COLETA REGULAR</a:t>
            </a:r>
            <a:r>
              <a:rPr lang="pt-BR" sz="1400" dirty="0" smtClean="0"/>
              <a:t>:</a:t>
            </a:r>
          </a:p>
          <a:p>
            <a:endParaRPr lang="pt-BR" sz="1400" dirty="0"/>
          </a:p>
          <a:p>
            <a:pPr lvl="4"/>
            <a:r>
              <a:rPr lang="pt-BR" sz="1400" dirty="0">
                <a:solidFill>
                  <a:srgbClr val="000000"/>
                </a:solidFill>
              </a:rPr>
              <a:t> </a:t>
            </a:r>
            <a:r>
              <a:rPr lang="pt-BR" sz="1400" b="1" dirty="0">
                <a:solidFill>
                  <a:srgbClr val="000000"/>
                </a:solidFill>
              </a:rPr>
              <a:t>A</a:t>
            </a:r>
            <a:r>
              <a:rPr lang="pt-BR" sz="1400" b="1" dirty="0" smtClean="0">
                <a:solidFill>
                  <a:srgbClr val="000000"/>
                </a:solidFill>
              </a:rPr>
              <a:t>no</a:t>
            </a:r>
            <a:r>
              <a:rPr lang="pt-BR" sz="1400" dirty="0" smtClean="0"/>
              <a:t>:       </a:t>
            </a:r>
            <a:r>
              <a:rPr lang="pt-BR" sz="1600" i="1" dirty="0" smtClean="0">
                <a:solidFill>
                  <a:srgbClr val="FF0000"/>
                </a:solidFill>
              </a:rPr>
              <a:t>15.360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Mês:         </a:t>
            </a:r>
            <a:r>
              <a:rPr lang="pt-BR" sz="1400" dirty="0" smtClean="0"/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1.280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Semana:</a:t>
            </a:r>
            <a:r>
              <a:rPr lang="pt-BR" sz="1400" dirty="0" smtClean="0"/>
              <a:t>       </a:t>
            </a:r>
            <a:r>
              <a:rPr lang="pt-BR" sz="1600" i="1" dirty="0" smtClean="0">
                <a:solidFill>
                  <a:srgbClr val="FF0000"/>
                </a:solidFill>
              </a:rPr>
              <a:t>295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>
                <a:solidFill>
                  <a:srgbClr val="000000"/>
                </a:solidFill>
              </a:rPr>
              <a:t>D</a:t>
            </a:r>
            <a:r>
              <a:rPr lang="pt-BR" sz="1400" b="1" dirty="0" smtClean="0">
                <a:solidFill>
                  <a:srgbClr val="000000"/>
                </a:solidFill>
              </a:rPr>
              <a:t>ia</a:t>
            </a:r>
            <a:r>
              <a:rPr lang="pt-BR" sz="1400" dirty="0" smtClean="0"/>
              <a:t> :                </a:t>
            </a:r>
            <a:r>
              <a:rPr lang="pt-BR" sz="1600" u="sng" dirty="0" smtClean="0"/>
              <a:t> </a:t>
            </a:r>
            <a:r>
              <a:rPr lang="pt-BR" sz="1600" b="1" i="1" u="sng" dirty="0" smtClean="0">
                <a:solidFill>
                  <a:srgbClr val="FF0000"/>
                </a:solidFill>
              </a:rPr>
              <a:t>42</a:t>
            </a:r>
            <a:r>
              <a:rPr lang="pt-BR" sz="1600" u="sng" dirty="0" smtClean="0"/>
              <a:t> </a:t>
            </a:r>
          </a:p>
          <a:p>
            <a:endParaRPr lang="pt-BR" sz="1400" dirty="0"/>
          </a:p>
          <a:p>
            <a:r>
              <a:rPr lang="pt-BR" sz="1400" dirty="0" smtClean="0"/>
              <a:t>ESPAÇO “MÁXIMO” MENSAL NO PRÉDIO 2 metros quadrados (2 x 1) serão suficientes para armazenamento mensal (15 dias no RECOPET + 15 dias no BIG BAG) – DETERMINANDO A FREQUENCIA DA COLETA.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0070C0"/>
                </a:solidFill>
              </a:rPr>
              <a:t>A “separação” será  específica para garrafas PET, uma vez que o suporte RECOPET 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smtClean="0">
                <a:solidFill>
                  <a:srgbClr val="0070C0"/>
                </a:solidFill>
              </a:rPr>
              <a:t>só admite garrafas que  tenham origem das “PRÉ-FORMAS” de PET (forma construtiva dos bocais).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0000"/>
                </a:solidFill>
              </a:rPr>
              <a:t>O “armazenamento” terá sua capacidade estabelecida pela dimensão do RECOPET, viabilizando economicamente a logística.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 smtClean="0"/>
              <a:t> </a:t>
            </a:r>
            <a:r>
              <a:rPr lang="pt-BR" sz="1600" dirty="0" smtClean="0">
                <a:solidFill>
                  <a:srgbClr val="0070C0"/>
                </a:solidFill>
              </a:rPr>
              <a:t>Facilitará a TRIAGEM na cooperativa, restando somente a separação por cores e prensagem para comercialização.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0000"/>
                </a:solidFill>
              </a:rPr>
              <a:t>Deverá reduzir a mão de obra da ESTEIRA em aproximadamente 10%, interferindo na coleta seletiva.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smtClean="0">
                <a:solidFill>
                  <a:srgbClr val="0070C0"/>
                </a:solidFill>
              </a:rPr>
              <a:t>Haverá redução de </a:t>
            </a:r>
            <a:r>
              <a:rPr lang="pt-BR" sz="1600" b="1" i="1" dirty="0" smtClean="0">
                <a:solidFill>
                  <a:srgbClr val="0070C0"/>
                </a:solidFill>
              </a:rPr>
              <a:t>rejeitos na COOPERATIVA</a:t>
            </a:r>
            <a:r>
              <a:rPr lang="pt-BR" sz="1600" dirty="0" smtClean="0">
                <a:solidFill>
                  <a:srgbClr val="0070C0"/>
                </a:solidFill>
              </a:rPr>
              <a:t>  em torno de 5% (em volume).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0000"/>
                </a:solidFill>
              </a:rPr>
              <a:t>Isento de contaminação irá necessitar de menor ciclo de lavagem na produção de </a:t>
            </a:r>
            <a:r>
              <a:rPr lang="pt-BR" sz="1600" dirty="0" err="1" smtClean="0">
                <a:solidFill>
                  <a:srgbClr val="FF0000"/>
                </a:solidFill>
              </a:rPr>
              <a:t>flakes</a:t>
            </a:r>
            <a:r>
              <a:rPr lang="pt-BR" sz="1600" dirty="0" smtClean="0">
                <a:solidFill>
                  <a:srgbClr val="FF0000"/>
                </a:solidFill>
              </a:rPr>
              <a:t> . ECONOMIA  de  ÁGUA,  PRODUTOS QUÍMICOS, MENOR TRATAMENTO DE EFLUENTES.</a:t>
            </a:r>
          </a:p>
          <a:p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8" name="Imagem 7" descr="garrafas sacolas e sacos plásticos 2009 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85" y="5036004"/>
            <a:ext cx="1907228" cy="1566612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8" name="Imagem 7" descr="garrafas sacolas e sacos plásticos 2009 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85" y="5036004"/>
            <a:ext cx="1907228" cy="1566612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BR" sz="1400" dirty="0" smtClean="0"/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 1 CONDOMÍNIO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1 TORRE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4 APARTAMENTOS POR ANDAR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60 UNIDADES RESIDENCIAS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240 PESSOAS (média 4 por família)</a:t>
            </a:r>
          </a:p>
          <a:p>
            <a:pPr>
              <a:buFont typeface="Wingdings" pitchFamily="2" charset="2"/>
              <a:buChar char="§"/>
            </a:pPr>
            <a:endParaRPr lang="pt-BR" sz="1400" dirty="0"/>
          </a:p>
          <a:p>
            <a:r>
              <a:rPr lang="pt-BR" sz="1400" dirty="0" smtClean="0"/>
              <a:t>DESCARTE de GARRAFAS PET na </a:t>
            </a:r>
            <a:r>
              <a:rPr lang="pt-BR" sz="1400" i="1" dirty="0" smtClean="0"/>
              <a:t>COLETA REGULAR</a:t>
            </a:r>
            <a:r>
              <a:rPr lang="pt-BR" sz="1400" dirty="0" smtClean="0"/>
              <a:t>:</a:t>
            </a:r>
          </a:p>
          <a:p>
            <a:endParaRPr lang="pt-BR" sz="1400" dirty="0"/>
          </a:p>
          <a:p>
            <a:pPr lvl="4"/>
            <a:r>
              <a:rPr lang="pt-BR" sz="1400" dirty="0">
                <a:solidFill>
                  <a:srgbClr val="000000"/>
                </a:solidFill>
              </a:rPr>
              <a:t> </a:t>
            </a:r>
            <a:r>
              <a:rPr lang="pt-BR" sz="1400" b="1" dirty="0">
                <a:solidFill>
                  <a:srgbClr val="000000"/>
                </a:solidFill>
              </a:rPr>
              <a:t>A</a:t>
            </a:r>
            <a:r>
              <a:rPr lang="pt-BR" sz="1400" b="1" dirty="0" smtClean="0">
                <a:solidFill>
                  <a:srgbClr val="000000"/>
                </a:solidFill>
              </a:rPr>
              <a:t>no</a:t>
            </a:r>
            <a:r>
              <a:rPr lang="pt-BR" sz="1400" dirty="0" smtClean="0"/>
              <a:t>:       </a:t>
            </a:r>
            <a:r>
              <a:rPr lang="pt-BR" sz="1600" i="1" dirty="0" smtClean="0">
                <a:solidFill>
                  <a:srgbClr val="FF0000"/>
                </a:solidFill>
              </a:rPr>
              <a:t>15.360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Mês:         </a:t>
            </a:r>
            <a:r>
              <a:rPr lang="pt-BR" sz="1400" dirty="0" smtClean="0"/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1.280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Semana:</a:t>
            </a:r>
            <a:r>
              <a:rPr lang="pt-BR" sz="1400" dirty="0" smtClean="0"/>
              <a:t>       </a:t>
            </a:r>
            <a:r>
              <a:rPr lang="pt-BR" sz="1600" i="1" dirty="0" smtClean="0">
                <a:solidFill>
                  <a:srgbClr val="FF0000"/>
                </a:solidFill>
              </a:rPr>
              <a:t>295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>
                <a:solidFill>
                  <a:srgbClr val="000000"/>
                </a:solidFill>
              </a:rPr>
              <a:t>D</a:t>
            </a:r>
            <a:r>
              <a:rPr lang="pt-BR" sz="1400" b="1" dirty="0" smtClean="0">
                <a:solidFill>
                  <a:srgbClr val="000000"/>
                </a:solidFill>
              </a:rPr>
              <a:t>ia</a:t>
            </a:r>
            <a:r>
              <a:rPr lang="pt-BR" sz="1400" dirty="0" smtClean="0"/>
              <a:t> :                </a:t>
            </a:r>
            <a:r>
              <a:rPr lang="pt-BR" sz="1600" u="sng" dirty="0" smtClean="0"/>
              <a:t> </a:t>
            </a:r>
            <a:r>
              <a:rPr lang="pt-BR" sz="1600" b="1" i="1" u="sng" dirty="0" smtClean="0">
                <a:solidFill>
                  <a:srgbClr val="FF0000"/>
                </a:solidFill>
              </a:rPr>
              <a:t>42</a:t>
            </a:r>
            <a:r>
              <a:rPr lang="pt-BR" sz="1600" u="sng" dirty="0" smtClean="0"/>
              <a:t> </a:t>
            </a:r>
          </a:p>
          <a:p>
            <a:endParaRPr lang="pt-BR" sz="1400" dirty="0"/>
          </a:p>
          <a:p>
            <a:r>
              <a:rPr lang="pt-BR" sz="1400" dirty="0" smtClean="0"/>
              <a:t>ESPAÇO “MÁXIMO” MENSAL NO PRÉDIO 2 metros quadrados (2 x 1) serão suficientes para armazenamento mensal (15 dias no RECOPET + 15 dias no BIG BAG) – DETERMINANDO A FREQUENCIA DA COLETA.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BR" sz="1400" dirty="0" smtClean="0"/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 1 CONDOMÍNIO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1 TORRE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4 APARTAMENTOS POR ANDAR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60 UNIDADES RESIDENCIAS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240 PESSOAS (média 4 por família)</a:t>
            </a:r>
          </a:p>
          <a:p>
            <a:pPr>
              <a:buFont typeface="Wingdings" pitchFamily="2" charset="2"/>
              <a:buChar char="§"/>
            </a:pPr>
            <a:endParaRPr lang="pt-BR" sz="1400" dirty="0"/>
          </a:p>
          <a:p>
            <a:r>
              <a:rPr lang="pt-BR" sz="1400" dirty="0" smtClean="0"/>
              <a:t>DESCARTE de GARRAFAS PET na </a:t>
            </a:r>
            <a:r>
              <a:rPr lang="pt-BR" sz="1400" i="1" dirty="0" smtClean="0"/>
              <a:t>COLETA REGULAR</a:t>
            </a:r>
            <a:r>
              <a:rPr lang="pt-BR" sz="1400" dirty="0" smtClean="0"/>
              <a:t>:</a:t>
            </a:r>
          </a:p>
          <a:p>
            <a:endParaRPr lang="pt-BR" sz="1400" dirty="0"/>
          </a:p>
          <a:p>
            <a:pPr lvl="4"/>
            <a:r>
              <a:rPr lang="pt-BR" sz="1400" dirty="0">
                <a:solidFill>
                  <a:srgbClr val="000000"/>
                </a:solidFill>
              </a:rPr>
              <a:t> </a:t>
            </a:r>
            <a:r>
              <a:rPr lang="pt-BR" sz="1400" b="1" dirty="0">
                <a:solidFill>
                  <a:srgbClr val="000000"/>
                </a:solidFill>
              </a:rPr>
              <a:t>A</a:t>
            </a:r>
            <a:r>
              <a:rPr lang="pt-BR" sz="1400" b="1" dirty="0" smtClean="0">
                <a:solidFill>
                  <a:srgbClr val="000000"/>
                </a:solidFill>
              </a:rPr>
              <a:t>no</a:t>
            </a:r>
            <a:r>
              <a:rPr lang="pt-BR" sz="1400" dirty="0" smtClean="0"/>
              <a:t>:       </a:t>
            </a:r>
            <a:r>
              <a:rPr lang="pt-BR" sz="1600" i="1" dirty="0" smtClean="0">
                <a:solidFill>
                  <a:srgbClr val="FF0000"/>
                </a:solidFill>
              </a:rPr>
              <a:t>15.360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Mês:         </a:t>
            </a:r>
            <a:r>
              <a:rPr lang="pt-BR" sz="1400" dirty="0" smtClean="0"/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1.280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Semana:</a:t>
            </a:r>
            <a:r>
              <a:rPr lang="pt-BR" sz="1400" dirty="0" smtClean="0"/>
              <a:t>       </a:t>
            </a:r>
            <a:r>
              <a:rPr lang="pt-BR" sz="1600" i="1" dirty="0" smtClean="0">
                <a:solidFill>
                  <a:srgbClr val="FF0000"/>
                </a:solidFill>
              </a:rPr>
              <a:t>295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>
                <a:solidFill>
                  <a:srgbClr val="000000"/>
                </a:solidFill>
              </a:rPr>
              <a:t>D</a:t>
            </a:r>
            <a:r>
              <a:rPr lang="pt-BR" sz="1400" b="1" dirty="0" smtClean="0">
                <a:solidFill>
                  <a:srgbClr val="000000"/>
                </a:solidFill>
              </a:rPr>
              <a:t>ia</a:t>
            </a:r>
            <a:r>
              <a:rPr lang="pt-BR" sz="1400" dirty="0" smtClean="0"/>
              <a:t> :                </a:t>
            </a:r>
            <a:r>
              <a:rPr lang="pt-BR" sz="1600" u="sng" dirty="0" smtClean="0"/>
              <a:t> </a:t>
            </a:r>
            <a:r>
              <a:rPr lang="pt-BR" sz="1600" b="1" i="1" u="sng" dirty="0" smtClean="0">
                <a:solidFill>
                  <a:srgbClr val="FF0000"/>
                </a:solidFill>
              </a:rPr>
              <a:t>42</a:t>
            </a:r>
            <a:r>
              <a:rPr lang="pt-BR" sz="1600" u="sng" dirty="0" smtClean="0"/>
              <a:t> </a:t>
            </a:r>
          </a:p>
          <a:p>
            <a:endParaRPr lang="pt-BR" sz="1400" dirty="0"/>
          </a:p>
          <a:p>
            <a:r>
              <a:rPr lang="pt-BR" sz="1400" dirty="0" smtClean="0"/>
              <a:t>ESPAÇO “MÁXIMO” MENSAL NO PRÉDIO 2 metros quadrados (2 x 1) serão suficientes para armazenamento mensal (15 dias no RECOPET + 15 dias no BIG BAG) – DETERMINANDO A FREQUENCIA DA COLETA.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BR" sz="1400" dirty="0" smtClean="0"/>
          </a:p>
          <a:p>
            <a:pPr>
              <a:buFont typeface="Wingdings" pitchFamily="2" charset="2"/>
              <a:buChar char="§"/>
            </a:pPr>
            <a:r>
              <a:rPr lang="pt-BR" sz="1400" dirty="0" smtClean="0"/>
              <a:t> 1 CONDOMÍNIO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1 TORRE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4 APARTAMENTOS POR ANDAR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60 UNIDADES RESIDENCIAS</a:t>
            </a:r>
          </a:p>
          <a:p>
            <a:pPr>
              <a:buFont typeface="Wingdings" pitchFamily="2" charset="2"/>
              <a:buChar char="§"/>
            </a:pPr>
            <a:r>
              <a:rPr lang="pt-BR" sz="1400" dirty="0"/>
              <a:t> </a:t>
            </a:r>
            <a:r>
              <a:rPr lang="pt-BR" sz="1400" dirty="0" smtClean="0"/>
              <a:t>240 PESSOAS (média 4 por família)</a:t>
            </a:r>
          </a:p>
          <a:p>
            <a:pPr>
              <a:buFont typeface="Wingdings" pitchFamily="2" charset="2"/>
              <a:buChar char="§"/>
            </a:pPr>
            <a:endParaRPr lang="pt-BR" sz="1400" dirty="0"/>
          </a:p>
          <a:p>
            <a:r>
              <a:rPr lang="pt-BR" sz="1400" dirty="0" smtClean="0"/>
              <a:t>DESCARTE de GARRAFAS PET na </a:t>
            </a:r>
            <a:r>
              <a:rPr lang="pt-BR" sz="1400" i="1" dirty="0" smtClean="0"/>
              <a:t>COLETA REGULAR</a:t>
            </a:r>
            <a:r>
              <a:rPr lang="pt-BR" sz="1400" dirty="0" smtClean="0"/>
              <a:t>:</a:t>
            </a:r>
          </a:p>
          <a:p>
            <a:endParaRPr lang="pt-BR" sz="1400" dirty="0"/>
          </a:p>
          <a:p>
            <a:pPr lvl="4"/>
            <a:r>
              <a:rPr lang="pt-BR" sz="1400" dirty="0">
                <a:solidFill>
                  <a:srgbClr val="000000"/>
                </a:solidFill>
              </a:rPr>
              <a:t> </a:t>
            </a:r>
            <a:r>
              <a:rPr lang="pt-BR" sz="1400" b="1" dirty="0">
                <a:solidFill>
                  <a:srgbClr val="000000"/>
                </a:solidFill>
              </a:rPr>
              <a:t>A</a:t>
            </a:r>
            <a:r>
              <a:rPr lang="pt-BR" sz="1400" b="1" dirty="0" smtClean="0">
                <a:solidFill>
                  <a:srgbClr val="000000"/>
                </a:solidFill>
              </a:rPr>
              <a:t>no</a:t>
            </a:r>
            <a:r>
              <a:rPr lang="pt-BR" sz="1400" dirty="0" smtClean="0"/>
              <a:t>:       </a:t>
            </a:r>
            <a:r>
              <a:rPr lang="pt-BR" sz="1600" i="1" dirty="0" smtClean="0">
                <a:solidFill>
                  <a:srgbClr val="FF0000"/>
                </a:solidFill>
              </a:rPr>
              <a:t>15.360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Mês:         </a:t>
            </a:r>
            <a:r>
              <a:rPr lang="pt-BR" sz="1400" dirty="0" smtClean="0"/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1.280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 smtClean="0">
                <a:solidFill>
                  <a:srgbClr val="000000"/>
                </a:solidFill>
              </a:rPr>
              <a:t>Semana:</a:t>
            </a:r>
            <a:r>
              <a:rPr lang="pt-BR" sz="1400" dirty="0" smtClean="0"/>
              <a:t>       </a:t>
            </a:r>
            <a:r>
              <a:rPr lang="pt-BR" sz="1600" i="1" dirty="0" smtClean="0">
                <a:solidFill>
                  <a:srgbClr val="FF0000"/>
                </a:solidFill>
              </a:rPr>
              <a:t>295</a:t>
            </a:r>
            <a:r>
              <a:rPr lang="pt-BR" sz="1400" dirty="0" smtClean="0"/>
              <a:t> </a:t>
            </a:r>
          </a:p>
          <a:p>
            <a:pPr lvl="4"/>
            <a:r>
              <a:rPr lang="pt-BR" sz="1400" b="1" dirty="0">
                <a:solidFill>
                  <a:srgbClr val="000000"/>
                </a:solidFill>
              </a:rPr>
              <a:t>D</a:t>
            </a:r>
            <a:r>
              <a:rPr lang="pt-BR" sz="1400" b="1" dirty="0" smtClean="0">
                <a:solidFill>
                  <a:srgbClr val="000000"/>
                </a:solidFill>
              </a:rPr>
              <a:t>ia</a:t>
            </a:r>
            <a:r>
              <a:rPr lang="pt-BR" sz="1400" dirty="0" smtClean="0"/>
              <a:t> :                </a:t>
            </a:r>
            <a:r>
              <a:rPr lang="pt-BR" sz="1600" u="sng" dirty="0" smtClean="0"/>
              <a:t> </a:t>
            </a:r>
            <a:r>
              <a:rPr lang="pt-BR" sz="1600" b="1" i="1" u="sng" dirty="0" smtClean="0">
                <a:solidFill>
                  <a:srgbClr val="FF0000"/>
                </a:solidFill>
              </a:rPr>
              <a:t>42</a:t>
            </a:r>
            <a:r>
              <a:rPr lang="pt-BR" sz="1600" u="sng" dirty="0" smtClean="0"/>
              <a:t> </a:t>
            </a:r>
          </a:p>
          <a:p>
            <a:endParaRPr lang="pt-BR" sz="1400" dirty="0"/>
          </a:p>
          <a:p>
            <a:r>
              <a:rPr lang="pt-BR" sz="1400" dirty="0" smtClean="0"/>
              <a:t>ESPAÇO “MÁXIMO” MENSAL NO PRÉDIO 2 metros quadrados (2 x 1) serão suficientes para armazenamento mensal (15 dias no RECOPET + 15 dias no BIG BAG) – DETERMINANDO A FREQUENCIA DA COLETA.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9FB1-8E11-4259-9CAB-3C620B77FA08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63523-E3AE-1C45-9FD1-615F4B7ACDF9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282-58C1-CD4F-A3CC-7E8672038B6C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44175-5B30-DD4F-8722-9BD450F58E2F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2857-6791-DC4A-B5F5-FDED3B0DF219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3E4F1-A5A0-3D4F-B73F-12CF1A81A3C5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6DF4-B53D-E445-88B7-4F3110FD8E84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868346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 anchor="ctr"/>
          <a:lstStyle>
            <a:lvl1pPr>
              <a:buClr>
                <a:srgbClr val="008000"/>
              </a:buClr>
              <a:buFont typeface="Wingdings" pitchFamily="2" charset="2"/>
              <a:buChar char="§"/>
              <a:defRPr/>
            </a:lvl1pPr>
            <a:lvl2pPr>
              <a:buClr>
                <a:srgbClr val="008000"/>
              </a:buClr>
              <a:buFont typeface="Wingdings" pitchFamily="2" charset="2"/>
              <a:buChar char="v"/>
              <a:defRPr/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5B109-478E-C74C-AE95-DDDC213A0A74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B04CC-C81D-DC43-9EA5-F814BD19B6EE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E3D65-2878-094C-8300-BEFC045A9192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9FE8-69C1-F347-9289-096962AB4DAA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5D6D9-3F47-CE41-9D3B-AA1A799CFC64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B3D41-0A09-6545-8B72-5BD4996693F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B9A32-4B65-1541-99C2-3DD8528D9B1D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60E6-C77A-884D-A52A-C1E7C10D7841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377A5-142B-B14C-8379-682433D0915D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68E0-8842-DC4B-A0D5-FFBBBCFF226C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8CD117-821E-FA46-A512-AFEB46C4FC64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A1309-9EF4-0340-99FE-63F520DBFD3D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DBBC0-FFB3-5640-90E8-EE7780AA83D9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C3AA5-5D4A-1A4A-A4CA-CC21E323B3D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6138A8D-3659-AD4C-B7E2-A050C2AD6AD2}" type="datetimeFigureOut">
              <a:rPr lang="pt-BR"/>
              <a:pPr/>
              <a:t>26/04/2011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3F3AEC3-2476-4240-8BA2-F3079884BB6A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4850"/>
            <a:ext cx="9144000" cy="808149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dirty="0">
                <a:solidFill>
                  <a:schemeClr val="bg2">
                    <a:lumMod val="75000"/>
                  </a:schemeClr>
                </a:solidFill>
              </a:rPr>
              <a:t>APRESENTAÇÃO</a:t>
            </a:r>
          </a:p>
        </p:txBody>
      </p:sp>
      <p:pic>
        <p:nvPicPr>
          <p:cNvPr id="3075" name="Imagem 4" descr="Folder_IEB__Page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349" y="1350270"/>
            <a:ext cx="50720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7098" y="4285190"/>
            <a:ext cx="3005184" cy="17935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Projeto</a:t>
            </a:r>
          </a:p>
          <a:p>
            <a:pPr algn="r"/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RECOPET</a:t>
            </a:r>
          </a:p>
          <a:p>
            <a:pPr algn="r"/>
            <a:endParaRPr lang="pt-BR" sz="2400" dirty="0" smtClean="0">
              <a:latin typeface="Calibri"/>
              <a:cs typeface="Calibri"/>
            </a:endParaRPr>
          </a:p>
          <a:p>
            <a:pPr algn="r"/>
            <a:r>
              <a:rPr lang="pt-BR" sz="2400" dirty="0" smtClean="0">
                <a:latin typeface="Calibri"/>
                <a:cs typeface="Calibri"/>
              </a:rPr>
              <a:t>Paulo Nelson do Rego</a:t>
            </a:r>
            <a:endParaRPr lang="pt-BR" sz="2400" dirty="0">
              <a:latin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6049146" y="5574624"/>
            <a:ext cx="2675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8491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CONCLUSÃO DO IMPACTO no Município de São Paulo</a:t>
            </a:r>
            <a:endParaRPr kumimoji="0" lang="pt-BR" sz="360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28033" y="2147044"/>
          <a:ext cx="8046956" cy="18849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304388"/>
                <a:gridCol w="2742568"/>
              </a:tblGrid>
              <a:tr h="4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 smtClean="0">
                          <a:latin typeface="+mj-lt"/>
                          <a:ea typeface="Times New Roman"/>
                          <a:cs typeface="Times New Roman"/>
                        </a:rPr>
                        <a:t>Garrafas PET presentes no lixo</a:t>
                      </a:r>
                      <a:endParaRPr lang="pt-BR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TONELADAS </a:t>
                      </a:r>
                      <a:r>
                        <a:rPr lang="pt-BR" sz="2000" dirty="0" smtClean="0"/>
                        <a:t>/ ANO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+mj-lt"/>
                          <a:ea typeface="Calibri"/>
                          <a:cs typeface="Times New Roman"/>
                        </a:rPr>
                        <a:t>São Paulo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/>
                        <a:t>    </a:t>
                      </a:r>
                      <a:r>
                        <a:rPr lang="pt-BR" sz="2400" b="1" i="1" dirty="0" smtClean="0"/>
                        <a:t>  50.625 </a:t>
                      </a:r>
                      <a:endParaRPr lang="pt-BR" sz="24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Brasil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/>
                        <a:t>   </a:t>
                      </a:r>
                      <a:r>
                        <a:rPr lang="pt-BR" sz="2400" b="1" i="1" dirty="0" smtClean="0"/>
                        <a:t> 108.100 </a:t>
                      </a:r>
                      <a:endParaRPr lang="pt-BR" sz="24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ÍNDICE do impacto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u="none" dirty="0"/>
                        <a:t>46,83%</a:t>
                      </a:r>
                      <a:endParaRPr lang="pt-BR" sz="2400" b="1" i="1" u="none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502277" y="4262908"/>
            <a:ext cx="8113690" cy="217653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400" dirty="0" smtClean="0"/>
              <a:t>A atribuição de coleta </a:t>
            </a:r>
            <a:r>
              <a:rPr lang="pt-BR" sz="2400" b="1" dirty="0" smtClean="0"/>
              <a:t>IMPOSTA</a:t>
            </a:r>
            <a:r>
              <a:rPr lang="pt-BR" sz="2400" dirty="0" smtClean="0"/>
              <a:t> ao Município </a:t>
            </a:r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400" dirty="0" smtClean="0"/>
              <a:t>de São Paulo corresponde a </a:t>
            </a:r>
            <a:r>
              <a:rPr lang="pt-BR" sz="2800" b="1" i="1" u="sng" dirty="0" smtClean="0"/>
              <a:t>46,83%</a:t>
            </a:r>
            <a:r>
              <a:rPr lang="pt-BR" sz="2400" dirty="0" smtClean="0"/>
              <a:t>, </a:t>
            </a:r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400" dirty="0" smtClean="0"/>
              <a:t>equivalente a quase METADE das garrafas PET presentes no lixo de TODO O PAÍS.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Imagem 7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ubtítulo 2"/>
          <p:cNvSpPr>
            <a:spLocks noGrp="1"/>
          </p:cNvSpPr>
          <p:nvPr>
            <p:ph idx="1"/>
          </p:nvPr>
        </p:nvSpPr>
        <p:spPr>
          <a:xfrm>
            <a:off x="3228109" y="1427019"/>
            <a:ext cx="5701578" cy="4973782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3600" dirty="0" smtClean="0"/>
              <a:t>Sistema de coleta </a:t>
            </a:r>
            <a:r>
              <a:rPr lang="pt-BR" sz="3600" b="1" dirty="0" smtClean="0"/>
              <a:t>DIRECIONADA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de embalagens PET pós consumo que serão destinadas para reciclagem.</a:t>
            </a:r>
          </a:p>
        </p:txBody>
      </p:sp>
      <p:pic>
        <p:nvPicPr>
          <p:cNvPr id="15" name="Imagem 14" descr="recopet-vertical - cl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72" y="1422305"/>
            <a:ext cx="3115887" cy="4985419"/>
          </a:xfrm>
          <a:prstGeom prst="rect">
            <a:avLst/>
          </a:prstGeom>
        </p:spPr>
      </p:pic>
      <p:pic>
        <p:nvPicPr>
          <p:cNvPr id="16" name="Imagem 15" descr="REcycle symbol-bott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ubtítulo 2"/>
          <p:cNvSpPr>
            <a:spLocks noGrp="1"/>
          </p:cNvSpPr>
          <p:nvPr>
            <p:ph idx="1"/>
          </p:nvPr>
        </p:nvSpPr>
        <p:spPr>
          <a:xfrm>
            <a:off x="3228109" y="1427019"/>
            <a:ext cx="5701578" cy="4973782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3600" dirty="0" smtClean="0">
                <a:cs typeface="Arial" pitchFamily="34" charset="0"/>
              </a:rPr>
              <a:t>Introdução de</a:t>
            </a:r>
            <a:br>
              <a:rPr lang="pt-BR" sz="3600" dirty="0" smtClean="0">
                <a:cs typeface="Arial" pitchFamily="34" charset="0"/>
              </a:rPr>
            </a:br>
            <a:r>
              <a:rPr lang="pt-BR" sz="3600" dirty="0" smtClean="0">
                <a:cs typeface="Arial" pitchFamily="34" charset="0"/>
              </a:rPr>
              <a:t>“</a:t>
            </a:r>
            <a:r>
              <a:rPr lang="pt-BR" sz="3600" b="1" i="1" dirty="0" smtClean="0">
                <a:cs typeface="Arial" pitchFamily="34" charset="0"/>
              </a:rPr>
              <a:t>dispositivos facilitadores” </a:t>
            </a:r>
            <a:r>
              <a:rPr lang="pt-BR" sz="3600" dirty="0" smtClean="0">
                <a:cs typeface="Arial" pitchFamily="34" charset="0"/>
              </a:rPr>
              <a:t>que </a:t>
            </a:r>
            <a:r>
              <a:rPr lang="pt-BR" sz="3600" u="sng" dirty="0" smtClean="0">
                <a:cs typeface="Arial" pitchFamily="34" charset="0"/>
              </a:rPr>
              <a:t>INCENTIVEM</a:t>
            </a:r>
            <a:r>
              <a:rPr lang="pt-BR" sz="3600" dirty="0" smtClean="0">
                <a:cs typeface="Arial" pitchFamily="34" charset="0"/>
              </a:rPr>
              <a:t>  os moradores de condomínios verticais, a </a:t>
            </a:r>
            <a:r>
              <a:rPr lang="pt-BR" sz="3600" i="1" dirty="0" smtClean="0">
                <a:cs typeface="Arial" pitchFamily="34" charset="0"/>
              </a:rPr>
              <a:t>separar e armazenar </a:t>
            </a:r>
            <a:r>
              <a:rPr lang="pt-BR" sz="3600" dirty="0" smtClean="0">
                <a:cs typeface="Arial" pitchFamily="34" charset="0"/>
              </a:rPr>
              <a:t>as embalagens </a:t>
            </a:r>
            <a:r>
              <a:rPr lang="pt-BR" sz="3600" i="1" dirty="0" smtClean="0">
                <a:cs typeface="Arial" pitchFamily="34" charset="0"/>
              </a:rPr>
              <a:t>PET</a:t>
            </a:r>
            <a:r>
              <a:rPr lang="pt-BR" sz="3600" dirty="0" smtClean="0">
                <a:cs typeface="Arial" pitchFamily="34" charset="0"/>
              </a:rPr>
              <a:t> pós consumo.</a:t>
            </a:r>
          </a:p>
        </p:txBody>
      </p:sp>
      <p:pic>
        <p:nvPicPr>
          <p:cNvPr id="15" name="Imagem 14" descr="recopet-vertical - cl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72" y="1422305"/>
            <a:ext cx="3115887" cy="4985419"/>
          </a:xfrm>
          <a:prstGeom prst="rect">
            <a:avLst/>
          </a:prstGeom>
        </p:spPr>
      </p:pic>
      <p:pic>
        <p:nvPicPr>
          <p:cNvPr id="16" name="Imagem 15" descr="REcycle symbol-bott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  <p:pic>
        <p:nvPicPr>
          <p:cNvPr id="6" name="Imagem 5" descr="suportes simples e triplo RECOPET 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151" y="1898071"/>
            <a:ext cx="3086100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ubtítulo 2"/>
          <p:cNvSpPr>
            <a:spLocks noGrp="1"/>
          </p:cNvSpPr>
          <p:nvPr>
            <p:ph idx="1"/>
          </p:nvPr>
        </p:nvSpPr>
        <p:spPr>
          <a:xfrm>
            <a:off x="3228109" y="1427019"/>
            <a:ext cx="5701578" cy="4973782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3600" dirty="0" smtClean="0">
                <a:cs typeface="Arial" pitchFamily="34" charset="0"/>
              </a:rPr>
              <a:t>Instalados diretamente nas </a:t>
            </a:r>
            <a:r>
              <a:rPr lang="pt-BR" sz="3600" i="1" dirty="0" smtClean="0">
                <a:cs typeface="Arial" pitchFamily="34" charset="0"/>
              </a:rPr>
              <a:t>fontes consumidoras, </a:t>
            </a:r>
            <a:r>
              <a:rPr lang="pt-BR" sz="3600" dirty="0" smtClean="0">
                <a:cs typeface="Arial" pitchFamily="34" charset="0"/>
              </a:rPr>
              <a:t>possibilitarão a implantação da </a:t>
            </a:r>
            <a:r>
              <a:rPr lang="pt-BR" sz="3600" b="1" dirty="0" smtClean="0">
                <a:cs typeface="Arial" pitchFamily="34" charset="0"/>
              </a:rPr>
              <a:t>COLETA DIRECIONADA, </a:t>
            </a:r>
            <a:r>
              <a:rPr lang="pt-BR" sz="3600" dirty="0" smtClean="0">
                <a:cs typeface="Arial" pitchFamily="34" charset="0"/>
              </a:rPr>
              <a:t>viabilizando economicamente a logística para RECICLAGEM.</a:t>
            </a:r>
          </a:p>
        </p:txBody>
      </p:sp>
      <p:pic>
        <p:nvPicPr>
          <p:cNvPr id="16" name="Imagem 15" descr="REcycle symbol-bott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  <p:pic>
        <p:nvPicPr>
          <p:cNvPr id="6" name="Imagem 5" descr="todos suportes RECOPET abril 2011 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42019"/>
            <a:ext cx="3166281" cy="4767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741970" y="1365161"/>
            <a:ext cx="7753082" cy="5087153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3000" b="1" dirty="0" smtClean="0"/>
              <a:t>Objetivo</a:t>
            </a:r>
            <a:endParaRPr lang="pt-BR" sz="3000" b="1" dirty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2800" dirty="0" smtClean="0"/>
              <a:t>Transformar condomínios residenciais em postos de entrega voluntária de PET (PEVP), “exclusivo dos moradores”.</a:t>
            </a:r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 smtClean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 smtClean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 smtClean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/>
          </a:p>
        </p:txBody>
      </p:sp>
      <p:pic>
        <p:nvPicPr>
          <p:cNvPr id="9" name="Imagem 8" descr="suporte pet 10-2009 05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750238" y="3899018"/>
            <a:ext cx="3389296" cy="2541972"/>
          </a:xfrm>
          <a:prstGeom prst="rect">
            <a:avLst/>
          </a:prstGeom>
        </p:spPr>
      </p:pic>
      <p:pic>
        <p:nvPicPr>
          <p:cNvPr id="10" name="Imagem 9" descr="suporte pet 10-2009 052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l="15983" t="16394" r="1639"/>
          <a:stretch>
            <a:fillRect/>
          </a:stretch>
        </p:blipFill>
        <p:spPr>
          <a:xfrm rot="5400000">
            <a:off x="6185657" y="4167750"/>
            <a:ext cx="2588974" cy="1970694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>
            <a:off x="4590365" y="4297679"/>
            <a:ext cx="1685109" cy="1867989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Imagem 11" descr="REcycle symbol-bottl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1214438" y="1600200"/>
            <a:ext cx="7715250" cy="4829175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3000" b="1" dirty="0" smtClean="0"/>
              <a:t>Benefícios</a:t>
            </a:r>
            <a:endParaRPr lang="pt-BR" sz="3000" b="1" dirty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pt-BR" sz="2800" dirty="0" smtClean="0"/>
              <a:t>Separação e armazenamento no próprio condomínio, evitando a sua contaminação, reduzindo consumo de água e energia elétrica na reciclagem.</a:t>
            </a:r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 smtClean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 smtClean="0"/>
          </a:p>
          <a:p>
            <a:pPr marL="0" indent="0" algn="ctr" eaLnBrk="1" hangingPunct="1">
              <a:spcBef>
                <a:spcPts val="1200"/>
              </a:spcBef>
              <a:buFont typeface="Wingdings" charset="2"/>
              <a:buNone/>
            </a:pPr>
            <a:endParaRPr lang="pt-BR" sz="3600" dirty="0"/>
          </a:p>
        </p:txBody>
      </p:sp>
      <p:sp>
        <p:nvSpPr>
          <p:cNvPr id="25" name="Retângulo 24"/>
          <p:cNvSpPr/>
          <p:nvPr/>
        </p:nvSpPr>
        <p:spPr>
          <a:xfrm>
            <a:off x="1489166" y="4337789"/>
            <a:ext cx="7210697" cy="2063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" name="Grupo 25"/>
          <p:cNvGrpSpPr/>
          <p:nvPr/>
        </p:nvGrpSpPr>
        <p:grpSpPr>
          <a:xfrm>
            <a:off x="2050873" y="5199016"/>
            <a:ext cx="3148155" cy="1123406"/>
            <a:chOff x="2050873" y="5199016"/>
            <a:chExt cx="3148155" cy="1123406"/>
          </a:xfrm>
        </p:grpSpPr>
        <p:sp>
          <p:nvSpPr>
            <p:cNvPr id="11" name="CaixaDeTexto 10"/>
            <p:cNvSpPr txBox="1"/>
            <p:nvPr/>
          </p:nvSpPr>
          <p:spPr>
            <a:xfrm>
              <a:off x="2834651" y="5617029"/>
              <a:ext cx="2364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CONTAMINAÇÃO</a:t>
              </a:r>
              <a:endParaRPr lang="pt-BR" dirty="0"/>
            </a:p>
          </p:txBody>
        </p:sp>
        <p:sp>
          <p:nvSpPr>
            <p:cNvPr id="22" name="Seta para baixo 21"/>
            <p:cNvSpPr/>
            <p:nvPr/>
          </p:nvSpPr>
          <p:spPr>
            <a:xfrm>
              <a:off x="2050873" y="5199016"/>
              <a:ext cx="849085" cy="1123406"/>
            </a:xfrm>
            <a:prstGeom prst="downArrow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512530" y="4480560"/>
            <a:ext cx="3265720" cy="1763485"/>
            <a:chOff x="5512530" y="4480560"/>
            <a:chExt cx="3265720" cy="1763485"/>
          </a:xfrm>
        </p:grpSpPr>
        <p:sp>
          <p:nvSpPr>
            <p:cNvPr id="12" name="CaixaDeTexto 11"/>
            <p:cNvSpPr txBox="1"/>
            <p:nvPr/>
          </p:nvSpPr>
          <p:spPr>
            <a:xfrm>
              <a:off x="6413873" y="4702630"/>
              <a:ext cx="2364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VALOR</a:t>
              </a:r>
            </a:p>
            <a:p>
              <a:pPr algn="ctr"/>
              <a:r>
                <a:rPr lang="pt-BR" sz="2400" b="1" dirty="0" smtClean="0"/>
                <a:t>AGREGADO</a:t>
              </a:r>
              <a:endParaRPr lang="pt-BR" sz="2400" b="1" dirty="0"/>
            </a:p>
          </p:txBody>
        </p:sp>
        <p:sp>
          <p:nvSpPr>
            <p:cNvPr id="24" name="Seta para cima 23"/>
            <p:cNvSpPr/>
            <p:nvPr/>
          </p:nvSpPr>
          <p:spPr>
            <a:xfrm>
              <a:off x="5512530" y="4480560"/>
              <a:ext cx="1110343" cy="1763485"/>
            </a:xfrm>
            <a:prstGeom prst="upArrow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Imagem 12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758509" y="1444365"/>
            <a:ext cx="7715250" cy="4829175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3000" b="1" dirty="0" smtClean="0"/>
              <a:t>Benefícios</a:t>
            </a:r>
            <a:endParaRPr lang="pt-BR" sz="3000" b="1" dirty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800" dirty="0" smtClean="0"/>
              <a:t>Diminui </a:t>
            </a:r>
            <a:r>
              <a:rPr lang="pt-BR" sz="2800" b="1" dirty="0" smtClean="0"/>
              <a:t>14,8% </a:t>
            </a:r>
            <a:r>
              <a:rPr lang="pt-BR" sz="2800" dirty="0" smtClean="0"/>
              <a:t>o volume DIÁRIO de resíduos domésticos, atualmente encaminhados para aterros sanitários.</a:t>
            </a:r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/>
          </a:p>
        </p:txBody>
      </p:sp>
      <p:pic>
        <p:nvPicPr>
          <p:cNvPr id="8" name="Imagem 7" descr="imagem_PET_ater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59" y="4072483"/>
            <a:ext cx="2834640" cy="2198421"/>
          </a:xfrm>
          <a:prstGeom prst="rect">
            <a:avLst/>
          </a:prstGeom>
        </p:spPr>
      </p:pic>
      <p:pic>
        <p:nvPicPr>
          <p:cNvPr id="9" name="Imagem 8" descr="PET B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6859" y="4082877"/>
            <a:ext cx="2934788" cy="2201092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3724186" y="4284800"/>
            <a:ext cx="1685109" cy="1867989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Imagem 10" descr="REcycle symbol-bott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731107" y="1508759"/>
            <a:ext cx="7715250" cy="4829175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3000" b="1" dirty="0" smtClean="0"/>
              <a:t>Benefícios</a:t>
            </a:r>
            <a:endParaRPr lang="pt-BR" sz="3000" b="1" dirty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800" dirty="0" smtClean="0"/>
              <a:t>Aumenta a eficiência do processo de transporte do resíduo domiciliar, possibilitando melhor aproveitamento da capacidade dos caminhões compactadores.</a:t>
            </a:r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57645" y="4284617"/>
            <a:ext cx="2899955" cy="2037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/>
              <a:t>15 a 20%</a:t>
            </a:r>
            <a:br>
              <a:rPr lang="pt-BR" sz="4400" b="1" dirty="0" smtClean="0"/>
            </a:br>
            <a:r>
              <a:rPr lang="pt-BR" sz="3200" dirty="0" smtClean="0"/>
              <a:t>do</a:t>
            </a:r>
          </a:p>
          <a:p>
            <a:pPr algn="ctr"/>
            <a:r>
              <a:rPr lang="pt-BR" sz="3200" dirty="0" smtClean="0"/>
              <a:t>VOLUME</a:t>
            </a:r>
            <a:endParaRPr lang="pt-BR" sz="3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525588" y="4284617"/>
            <a:ext cx="2899955" cy="2037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/>
              <a:t>1,46%</a:t>
            </a:r>
            <a:br>
              <a:rPr lang="pt-BR" sz="4400" b="1" dirty="0" smtClean="0"/>
            </a:br>
            <a:r>
              <a:rPr lang="pt-BR" sz="3200" dirty="0" smtClean="0"/>
              <a:t>do</a:t>
            </a:r>
          </a:p>
          <a:p>
            <a:pPr algn="ctr"/>
            <a:r>
              <a:rPr lang="pt-BR" sz="3200" dirty="0" smtClean="0"/>
              <a:t>PESO</a:t>
            </a:r>
            <a:endParaRPr lang="pt-BR" sz="3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4062549" y="4937760"/>
            <a:ext cx="1097280" cy="692331"/>
            <a:chOff x="4062549" y="4937760"/>
            <a:chExt cx="1097280" cy="692331"/>
          </a:xfrm>
        </p:grpSpPr>
        <p:sp>
          <p:nvSpPr>
            <p:cNvPr id="13" name="Retângulo 12"/>
            <p:cNvSpPr/>
            <p:nvPr/>
          </p:nvSpPr>
          <p:spPr>
            <a:xfrm>
              <a:off x="4062549" y="4937760"/>
              <a:ext cx="1097280" cy="222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062549" y="5408023"/>
              <a:ext cx="1097280" cy="222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agem 9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471056" y="1468582"/>
            <a:ext cx="8243454" cy="4804957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 anchor="t" anchorCtr="0"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3000" b="1" dirty="0" smtClean="0"/>
              <a:t>Benefício indireto</a:t>
            </a:r>
            <a:endParaRPr lang="pt-BR" sz="3000" b="1" dirty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800" dirty="0" smtClean="0"/>
              <a:t>Elimina o uso de sacos plásticos de 100 litros e sacolinhas plásticas de supermercados, utilizadas no manejo do PET.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4167051" y="4297679"/>
            <a:ext cx="1685109" cy="1867989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 descr="recopet-vertical - cl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3917" y="3602558"/>
            <a:ext cx="1668730" cy="2669968"/>
          </a:xfrm>
          <a:prstGeom prst="rect">
            <a:avLst/>
          </a:prstGeom>
        </p:spPr>
      </p:pic>
      <p:pic>
        <p:nvPicPr>
          <p:cNvPr id="8" name="Espaço Reservado para Conteúdo 7" descr="lixeira - saco - garrafas + sacolas plásticas  novembro 2009 005.jpg"/>
          <p:cNvPicPr>
            <a:picLocks noChangeAspect="1"/>
          </p:cNvPicPr>
          <p:nvPr/>
        </p:nvPicPr>
        <p:blipFill>
          <a:blip r:embed="rId5" cstate="print"/>
          <a:srcRect l="14113" r="11290"/>
          <a:stretch>
            <a:fillRect/>
          </a:stretch>
        </p:blipFill>
        <p:spPr>
          <a:xfrm>
            <a:off x="484746" y="3612567"/>
            <a:ext cx="2643206" cy="2657472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Imagem 8" descr="REcycle symbol-bottl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Imagem 12" descr="suporte pet 10-2009 05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9415"/>
          <a:stretch>
            <a:fillRect/>
          </a:stretch>
        </p:blipFill>
        <p:spPr>
          <a:xfrm>
            <a:off x="716897" y="3286100"/>
            <a:ext cx="3824169" cy="3166215"/>
          </a:xfrm>
          <a:prstGeom prst="rect">
            <a:avLst/>
          </a:prstGeom>
        </p:spPr>
      </p:pic>
      <p:pic>
        <p:nvPicPr>
          <p:cNvPr id="14" name="Imagem 13" descr="suporte pet 10-2009 052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l="15983" t="16394" r="1639"/>
          <a:stretch>
            <a:fillRect/>
          </a:stretch>
        </p:blipFill>
        <p:spPr>
          <a:xfrm rot="5400000">
            <a:off x="5671801" y="3618806"/>
            <a:ext cx="3217731" cy="244929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940172" y="4575590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+mj-lt"/>
              </a:rPr>
              <a:t>OU</a:t>
            </a:r>
            <a:endParaRPr lang="pt-BR" sz="3200" dirty="0"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0723" y="1401900"/>
            <a:ext cx="7907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Possibilita  </a:t>
            </a:r>
            <a:r>
              <a:rPr lang="pt-BR" sz="2800" dirty="0" err="1" smtClean="0">
                <a:latin typeface="+mj-lt"/>
              </a:rPr>
              <a:t>frequência</a:t>
            </a:r>
            <a:r>
              <a:rPr lang="pt-BR" sz="2800" dirty="0" smtClean="0">
                <a:latin typeface="+mj-lt"/>
              </a:rPr>
              <a:t>  </a:t>
            </a:r>
            <a:r>
              <a:rPr lang="pt-BR" sz="2800" b="1" dirty="0" smtClean="0">
                <a:latin typeface="+mj-lt"/>
              </a:rPr>
              <a:t>QUINZENAL</a:t>
            </a:r>
            <a:br>
              <a:rPr lang="pt-BR" sz="2800" b="1" dirty="0" smtClean="0">
                <a:latin typeface="+mj-lt"/>
              </a:rPr>
            </a:br>
            <a:r>
              <a:rPr lang="pt-BR" sz="2800" dirty="0" smtClean="0">
                <a:latin typeface="+mj-lt"/>
              </a:rPr>
              <a:t>da </a:t>
            </a:r>
            <a:r>
              <a:rPr lang="pt-BR" sz="2800" b="1" dirty="0" smtClean="0">
                <a:latin typeface="+mj-lt"/>
              </a:rPr>
              <a:t>COLETA DIRECIONADA</a:t>
            </a:r>
            <a:r>
              <a:rPr lang="pt-BR" sz="2800" dirty="0" smtClean="0">
                <a:latin typeface="+mj-lt"/>
              </a:rPr>
              <a:t> do </a:t>
            </a:r>
            <a:r>
              <a:rPr lang="pt-BR" sz="2800" b="1" dirty="0" smtClean="0">
                <a:latin typeface="+mj-lt"/>
              </a:rPr>
              <a:t>PET,</a:t>
            </a:r>
            <a:br>
              <a:rPr lang="pt-BR" sz="2800" b="1" dirty="0" smtClean="0">
                <a:latin typeface="+mj-lt"/>
              </a:rPr>
            </a:br>
            <a:r>
              <a:rPr lang="pt-BR" sz="2800" dirty="0" smtClean="0">
                <a:latin typeface="+mj-lt"/>
              </a:rPr>
              <a:t>após “esvaziar” suportes do </a:t>
            </a:r>
            <a:r>
              <a:rPr lang="pt-BR" sz="2800" b="1" dirty="0" smtClean="0">
                <a:latin typeface="+mj-lt"/>
              </a:rPr>
              <a:t>RECOPET.</a:t>
            </a:r>
            <a:endParaRPr lang="pt-BR" sz="2800" b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70310" y="2965154"/>
            <a:ext cx="230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+mj-lt"/>
              </a:rPr>
              <a:t>Área ocupada = 1,2m x 1,2m </a:t>
            </a:r>
            <a:endParaRPr lang="pt-BR" sz="1400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20473" y="2939396"/>
            <a:ext cx="2301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+mj-lt"/>
              </a:rPr>
              <a:t>Área ocupada = 1,2m x 1,2m </a:t>
            </a:r>
            <a:endParaRPr lang="pt-BR" sz="1400" dirty="0">
              <a:latin typeface="+mj-lt"/>
            </a:endParaRPr>
          </a:p>
        </p:txBody>
      </p:sp>
      <p:pic>
        <p:nvPicPr>
          <p:cNvPr id="19" name="Imagem 18" descr="REcycle symbol-bottl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197734" y="399244"/>
            <a:ext cx="7946265" cy="743755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QUEM SOMOS</a:t>
            </a: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9" name="Subtítulo 2"/>
          <p:cNvSpPr>
            <a:spLocks noGrp="1"/>
          </p:cNvSpPr>
          <p:nvPr>
            <p:ph idx="1"/>
          </p:nvPr>
        </p:nvSpPr>
        <p:spPr>
          <a:xfrm>
            <a:off x="1214438" y="1600200"/>
            <a:ext cx="7749258" cy="4525963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" charset="2"/>
              <a:buNone/>
            </a:pPr>
            <a:r>
              <a:rPr lang="pt-BR" dirty="0"/>
              <a:t>O </a:t>
            </a:r>
            <a:r>
              <a:rPr lang="pt-BR" b="1" dirty="0"/>
              <a:t>Instituto Educa Brasil</a:t>
            </a:r>
            <a:r>
              <a:rPr lang="pt-BR" b="1" dirty="0" smtClean="0"/>
              <a:t> </a:t>
            </a:r>
            <a:r>
              <a:rPr lang="pt-BR" dirty="0" smtClean="0"/>
              <a:t>(IEB)</a:t>
            </a:r>
          </a:p>
          <a:p>
            <a:pPr marL="0" indent="0" algn="ctr" eaLnBrk="1" hangingPunct="1">
              <a:lnSpc>
                <a:spcPct val="150000"/>
              </a:lnSpc>
              <a:buFont typeface="Wingdings" charset="2"/>
              <a:buNone/>
            </a:pPr>
            <a:r>
              <a:rPr lang="pt-BR" dirty="0" smtClean="0"/>
              <a:t> é uma </a:t>
            </a:r>
            <a:r>
              <a:rPr lang="pt-BR" b="1" dirty="0" smtClean="0"/>
              <a:t>Organização Não Governamental </a:t>
            </a:r>
          </a:p>
          <a:p>
            <a:pPr marL="0" indent="0" algn="ctr" eaLnBrk="1" hangingPunct="1">
              <a:lnSpc>
                <a:spcPct val="150000"/>
              </a:lnSpc>
              <a:buFont typeface="Wingdings" charset="2"/>
              <a:buNone/>
            </a:pPr>
            <a:r>
              <a:rPr lang="pt-BR" dirty="0" smtClean="0"/>
              <a:t>que atua na preservação do </a:t>
            </a:r>
            <a:r>
              <a:rPr lang="pt-BR" dirty="0"/>
              <a:t>meio </a:t>
            </a:r>
            <a:r>
              <a:rPr lang="pt-BR" dirty="0" smtClean="0"/>
              <a:t>ambiente, dos recursos hídricos e do patrimônio histórico e cultural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6" name="Imagem 5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731107" y="1508759"/>
            <a:ext cx="7715250" cy="4829175"/>
          </a:xfr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3000" b="1" dirty="0" smtClean="0"/>
              <a:t>Benefícios</a:t>
            </a:r>
            <a:endParaRPr lang="pt-BR" sz="3000" b="1" dirty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r>
              <a:rPr lang="pt-BR" sz="2800" dirty="0" smtClean="0"/>
              <a:t>Aumenta a vida útil dos aterros sanitários</a:t>
            </a:r>
            <a:br>
              <a:rPr lang="pt-BR" sz="2800" dirty="0" smtClean="0"/>
            </a:br>
            <a:r>
              <a:rPr lang="pt-BR" sz="2800" dirty="0" smtClean="0"/>
              <a:t>em aproximadamente 20%.</a:t>
            </a:r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 smtClean="0"/>
          </a:p>
          <a:p>
            <a:pPr marL="0" indent="0" algn="ctr" eaLnBrk="1" hangingPunct="1">
              <a:spcBef>
                <a:spcPts val="600"/>
              </a:spcBef>
              <a:buFont typeface="Wingdings" charset="2"/>
              <a:buNone/>
            </a:pPr>
            <a:endParaRPr lang="pt-BR" dirty="0"/>
          </a:p>
        </p:txBody>
      </p:sp>
      <p:pic>
        <p:nvPicPr>
          <p:cNvPr id="7" name="Imagem 6" descr="IMG00023-20090416-1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291" y="4010889"/>
            <a:ext cx="3075709" cy="2306782"/>
          </a:xfrm>
          <a:prstGeom prst="rect">
            <a:avLst/>
          </a:prstGeom>
        </p:spPr>
      </p:pic>
      <p:pic>
        <p:nvPicPr>
          <p:cNvPr id="8" name="Imagem 7" descr="C:\DOCUME~1\ADMINI~1\CONFIG~1\Temp\~DEST\0001iw\DIGITALIZAR002.BMP"/>
          <p:cNvPicPr/>
          <p:nvPr/>
        </p:nvPicPr>
        <p:blipFill>
          <a:blip r:embed="rId4" cstate="print"/>
          <a:srcRect t="51757" r="1899"/>
          <a:stretch>
            <a:fillRect/>
          </a:stretch>
        </p:blipFill>
        <p:spPr bwMode="auto">
          <a:xfrm>
            <a:off x="4461164" y="4031673"/>
            <a:ext cx="4003963" cy="228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a direita 9"/>
          <p:cNvSpPr/>
          <p:nvPr/>
        </p:nvSpPr>
        <p:spPr>
          <a:xfrm>
            <a:off x="3920837" y="4170219"/>
            <a:ext cx="540328" cy="1898468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Imagem 8" descr="REcycle symbol-bott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31156" y="1512419"/>
            <a:ext cx="7677761" cy="4847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 Estimativa de dados do projeto </a:t>
            </a:r>
            <a:endParaRPr lang="pt-BR" sz="3600" b="1" i="1" kern="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10"/>
          <p:cNvSpPr txBox="1"/>
          <p:nvPr/>
        </p:nvSpPr>
        <p:spPr>
          <a:xfrm>
            <a:off x="1202074" y="1532800"/>
            <a:ext cx="764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Região hipotética</a:t>
            </a:r>
            <a:endParaRPr lang="pt-BR" sz="2400" b="1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Tabela 11"/>
          <p:cNvGraphicFramePr>
            <a:graphicFrameLocks noGrp="1"/>
          </p:cNvGraphicFramePr>
          <p:nvPr/>
        </p:nvGraphicFramePr>
        <p:xfrm>
          <a:off x="1563065" y="2324097"/>
          <a:ext cx="7057623" cy="3405631"/>
        </p:xfrm>
        <a:graphic>
          <a:graphicData uri="http://schemas.openxmlformats.org/drawingml/2006/table">
            <a:tbl>
              <a:tblPr>
                <a:solidFill>
                  <a:schemeClr val="accent6">
                    <a:lumMod val="20000"/>
                    <a:lumOff val="80000"/>
                  </a:schemeClr>
                </a:solidFill>
                <a:tableStyleId>{2D5ABB26-0587-4C30-8999-92F81FD0307C}</a:tableStyleId>
              </a:tblPr>
              <a:tblGrid>
                <a:gridCol w="2349531"/>
                <a:gridCol w="2354046"/>
                <a:gridCol w="2354046"/>
              </a:tblGrid>
              <a:tr h="3825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spc="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7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RESIDENTE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FLUTUANTE 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5002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270.000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u="none" strike="noStrike" spc="3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297.000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5222">
                <a:tc gridSpan="3">
                  <a:txBody>
                    <a:bodyPr/>
                    <a:lstStyle/>
                    <a:p>
                      <a:pPr algn="l" fontAlgn="b"/>
                      <a:endParaRPr lang="pt-BR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6768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spc="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UNIDADES </a:t>
                      </a:r>
                      <a:r>
                        <a:rPr lang="pt-BR" sz="1800" b="0" u="none" strike="noStrike" spc="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RESIDENCIAIS </a:t>
                      </a:r>
                      <a:endParaRPr lang="pt-BR" sz="1800" b="0" i="1" u="none" strike="noStrike" spc="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70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 Familiar 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U. R.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Pessoas/Km2 </a:t>
                      </a:r>
                      <a:endParaRPr lang="pt-BR" sz="1400" b="0" i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5870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u="none" strike="noStrike" spc="3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67.500</a:t>
                      </a:r>
                      <a:endParaRPr lang="pt-BR" sz="2800" b="1" i="1" u="none" strike="noStrike" spc="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9.369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8" name="Imagem 7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189" y="1479043"/>
            <a:ext cx="810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Calibri"/>
                <a:cs typeface="Calibri"/>
              </a:rPr>
              <a:t>Consumo x Descarte - </a:t>
            </a:r>
            <a:r>
              <a:rPr lang="pt-BR" sz="2400" i="1" u="sng" dirty="0" smtClean="0">
                <a:solidFill>
                  <a:srgbClr val="000000"/>
                </a:solidFill>
                <a:latin typeface="Calibri"/>
                <a:cs typeface="Calibri"/>
              </a:rPr>
              <a:t>ABIR – FIPE</a:t>
            </a:r>
            <a:r>
              <a:rPr lang="pt-BR" sz="2400" i="1" dirty="0" smtClean="0">
                <a:solidFill>
                  <a:srgbClr val="000000"/>
                </a:solidFill>
                <a:latin typeface="Calibri"/>
                <a:cs typeface="Calibri"/>
              </a:rPr>
              <a:t>     (projeção anual - 2010)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02027" y="2195490"/>
          <a:ext cx="7735911" cy="1559757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1690199"/>
                <a:gridCol w="1481907"/>
                <a:gridCol w="1629026"/>
                <a:gridCol w="1007886"/>
                <a:gridCol w="1926893"/>
              </a:tblGrid>
              <a:tr h="434340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u="sng" strike="noStrike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1" u="none" strike="noStrike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CONSUMO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 capita</a:t>
                      </a:r>
                    </a:p>
                    <a:p>
                      <a:pPr algn="ctr" fontAlgn="b"/>
                      <a:endParaRPr lang="pt-BR" sz="2400" b="1" i="1" u="sng" strike="noStrike" spc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spc="0" dirty="0" smtClean="0">
                          <a:latin typeface="Arial" pitchFamily="34" charset="0"/>
                          <a:cs typeface="Arial" pitchFamily="34" charset="0"/>
                        </a:rPr>
                        <a:t>Refrigerantes</a:t>
                      </a:r>
                      <a:endParaRPr lang="pt-BR" sz="1400" b="1" i="0" u="none" strike="noStrike" spc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spc="0" dirty="0" smtClean="0">
                          <a:latin typeface="Arial" pitchFamily="34" charset="0"/>
                          <a:cs typeface="Arial" pitchFamily="34" charset="0"/>
                        </a:rPr>
                        <a:t>Água Mineral</a:t>
                      </a:r>
                      <a:endParaRPr lang="pt-BR" sz="1400" b="1" i="0" u="none" strike="noStrike" spc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spc="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400" b="1" i="0" u="none" strike="noStrike" spc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spc="0" dirty="0" smtClean="0">
                          <a:latin typeface="Arial" pitchFamily="34" charset="0"/>
                          <a:cs typeface="Arial" pitchFamily="34" charset="0"/>
                        </a:rPr>
                        <a:t>Embalado PET</a:t>
                      </a:r>
                      <a:endParaRPr lang="pt-BR" sz="1400" b="1" i="0" u="none" strike="noStrike" spc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/>
                        <a:t>(Litros</a:t>
                      </a:r>
                      <a:r>
                        <a:rPr lang="pt-BR" sz="1200" u="none" strike="noStrike" dirty="0"/>
                        <a:t>)</a:t>
                      </a:r>
                      <a:endParaRPr lang="pt-BR" sz="1200" b="1" i="0" u="none" strike="noStrike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/>
                        <a:t>(84%)</a:t>
                      </a:r>
                      <a:endParaRPr lang="pt-BR" sz="1200" b="1" i="0" u="none" strike="noStrike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8697">
                <a:tc v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112,7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38,8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151,5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128 litros</a:t>
                      </a:r>
                      <a:endParaRPr lang="pt-BR" sz="28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02028" y="4243231"/>
          <a:ext cx="7710152" cy="192476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79646">
                        <a:tint val="1000"/>
                      </a:srgbClr>
                    </a:gs>
                    <a:gs pos="68000">
                      <a:srgbClr val="F79646">
                        <a:tint val="77000"/>
                      </a:srgbClr>
                    </a:gs>
                    <a:gs pos="81000">
                      <a:srgbClr val="F79646">
                        <a:tint val="79000"/>
                      </a:srgbClr>
                    </a:gs>
                    <a:gs pos="86000">
                      <a:srgbClr val="F79646">
                        <a:tint val="73000"/>
                      </a:srgbClr>
                    </a:gs>
                    <a:gs pos="100000">
                      <a:srgbClr val="F79646">
                        <a:tint val="35000"/>
                      </a:srgbClr>
                    </a:gs>
                  </a:gsLst>
                  <a:lin ang="5400000" scaled="1"/>
                </a:gradFill>
                <a:effectLst>
                  <a:glow rad="63500">
                    <a:srgbClr val="F79646">
                      <a:tint val="30000"/>
                      <a:shade val="95000"/>
                      <a:satMod val="300000"/>
                      <a:alpha val="5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927538"/>
                <a:gridCol w="1818035"/>
                <a:gridCol w="1880574"/>
                <a:gridCol w="2084005"/>
              </a:tblGrid>
              <a:tr h="651510">
                <a:tc rowSpan="3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DESCARTE</a:t>
                      </a:r>
                      <a:endParaRPr lang="pt-BR" sz="2000" b="1" i="1" u="sng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pt-BR" sz="16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(Região selecionada)</a:t>
                      </a:r>
                    </a:p>
                    <a:p>
                      <a:pPr algn="ctr" fontAlgn="b"/>
                      <a:r>
                        <a:rPr lang="pt-BR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Equivalência em garrafas de </a:t>
                      </a:r>
                    </a:p>
                    <a:p>
                      <a:pPr algn="ctr" fontAlgn="b"/>
                      <a:r>
                        <a:rPr lang="pt-BR" sz="16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litros</a:t>
                      </a:r>
                      <a:endParaRPr lang="pt-BR" sz="1600" b="0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  <a:alpha val="50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ln>
                            <a:noFill/>
                          </a:ln>
                        </a:rPr>
                        <a:t>GARRAFAS</a:t>
                      </a:r>
                    </a:p>
                    <a:p>
                      <a:pPr algn="ctr" fontAlgn="b"/>
                      <a:r>
                        <a:rPr lang="pt-BR" sz="1400" u="none" strike="noStrike" dirty="0" smtClean="0">
                          <a:ln>
                            <a:noFill/>
                          </a:ln>
                        </a:rPr>
                        <a:t>EQUIVALENTES</a:t>
                      </a:r>
                      <a:endParaRPr lang="pt-BR" sz="1400" b="1" i="0" u="none" strike="noStrike" dirty="0">
                        <a:ln>
                          <a:noFill/>
                        </a:ln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ln>
                            <a:noFill/>
                          </a:ln>
                        </a:rPr>
                        <a:t>VOLUME  OCUPADO nas LIXEIRAS</a:t>
                      </a:r>
                      <a:endParaRPr lang="pt-BR" sz="1400" b="1" i="0" u="none" strike="noStrike" dirty="0">
                        <a:ln>
                          <a:noFill/>
                        </a:ln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ln>
                            <a:noFill/>
                          </a:ln>
                        </a:rPr>
                        <a:t>PESO </a:t>
                      </a:r>
                      <a:endParaRPr lang="pt-BR" sz="1400" b="1" i="1" u="none" strike="noStrike" dirty="0">
                        <a:ln>
                          <a:noFill/>
                        </a:ln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541737">
                <a:tc vMerge="1">
                  <a:txBody>
                    <a:bodyPr/>
                    <a:lstStyle/>
                    <a:p>
                      <a:pPr algn="ctr" fontAlgn="b"/>
                      <a:endParaRPr lang="pt-BR" sz="2000" b="1" i="1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pt-BR" sz="2000" b="1" i="1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 litros</a:t>
                      </a:r>
                      <a:endParaRPr lang="pt-BR" sz="2000" b="1" i="1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3,18 kg</a:t>
                      </a:r>
                      <a:endParaRPr lang="pt-BR" sz="2000" b="1" i="1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731520">
                <a:tc vMerge="1">
                  <a:txBody>
                    <a:bodyPr/>
                    <a:lstStyle/>
                    <a:p>
                      <a:pPr algn="ctr" fontAlgn="b"/>
                      <a:endParaRPr lang="pt-BR" sz="2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19.008.000</a:t>
                      </a:r>
                      <a:endParaRPr lang="pt-BR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  <a:alpha val="50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90.085 M³</a:t>
                      </a:r>
                      <a:endParaRPr lang="pt-BR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  <a:alpha val="50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990</a:t>
                      </a:r>
                      <a:r>
                        <a:rPr lang="pt-BR" sz="24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ton</a:t>
                      </a:r>
                      <a:endParaRPr lang="pt-BR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  <a:alpha val="50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8946" y="1466164"/>
            <a:ext cx="8075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Calibri"/>
                <a:cs typeface="Calibri"/>
              </a:rPr>
              <a:t>Descarte   -  </a:t>
            </a:r>
            <a:r>
              <a:rPr lang="pt-BR" sz="2400" i="1" u="sng" dirty="0" smtClean="0">
                <a:solidFill>
                  <a:srgbClr val="000000"/>
                </a:solidFill>
                <a:latin typeface="Calibri"/>
                <a:cs typeface="Calibri"/>
              </a:rPr>
              <a:t>LIMPURB  - PMSP </a:t>
            </a:r>
            <a:r>
              <a:rPr lang="pt-BR" sz="2400" i="1" dirty="0" smtClean="0">
                <a:solidFill>
                  <a:srgbClr val="000000"/>
                </a:solidFill>
                <a:latin typeface="Calibri"/>
                <a:cs typeface="Calibri"/>
              </a:rPr>
              <a:t>  2009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9149" y="2156853"/>
          <a:ext cx="7761668" cy="137161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tint val="73000"/>
                        <a:satMod val="150000"/>
                      </a:srgbClr>
                    </a:gs>
                    <a:gs pos="25000">
                      <a:srgbClr val="4BACC6">
                        <a:tint val="96000"/>
                        <a:shade val="80000"/>
                        <a:satMod val="105000"/>
                      </a:srgbClr>
                    </a:gs>
                    <a:gs pos="38000">
                      <a:srgbClr val="4BACC6">
                        <a:tint val="96000"/>
                        <a:shade val="59000"/>
                        <a:satMod val="120000"/>
                      </a:srgbClr>
                    </a:gs>
                    <a:gs pos="55000">
                      <a:srgbClr val="4BACC6">
                        <a:shade val="57000"/>
                        <a:satMod val="120000"/>
                      </a:srgbClr>
                    </a:gs>
                    <a:gs pos="80000">
                      <a:srgbClr val="4BACC6">
                        <a:shade val="56000"/>
                        <a:satMod val="145000"/>
                      </a:srgbClr>
                    </a:gs>
                    <a:gs pos="88000">
                      <a:srgbClr val="4BACC6">
                        <a:shade val="63000"/>
                        <a:satMod val="160000"/>
                      </a:srgbClr>
                    </a:gs>
                    <a:gs pos="100000">
                      <a:srgbClr val="4BACC6">
                        <a:tint val="99555"/>
                        <a:satMod val="155000"/>
                      </a:srgbClr>
                    </a:gs>
                  </a:gsLst>
                  <a:lin ang="5400000" scaled="1"/>
                </a:gradFill>
                <a:effectLst>
                  <a:glow rad="76200">
                    <a:srgbClr val="4BACC6">
                      <a:tint val="30000"/>
                      <a:shade val="95000"/>
                      <a:satMod val="300000"/>
                      <a:alpha val="5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305059"/>
                <a:gridCol w="1305059"/>
                <a:gridCol w="1455558"/>
                <a:gridCol w="1620830"/>
                <a:gridCol w="2075162"/>
              </a:tblGrid>
              <a:tr h="457206">
                <a:tc gridSpan="2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Lixo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doméstico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r>
                        <a:rPr lang="pt-BR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206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 kg/dia</a:t>
                      </a:r>
                      <a:endParaRPr lang="pt-BR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 kg/litro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267 ton 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8.019 ton 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97.565 </a:t>
                      </a:r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206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 litros/dia</a:t>
                      </a:r>
                      <a:endParaRPr lang="pt-BR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1.069 m³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32.076 m³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390.258 m³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R>
                    <a:lnT>
                      <a:noFill/>
                    </a:lnT>
                    <a:lnB w="9525" cap="flat" cmpd="sng" algn="ctr">
                      <a:solidFill>
                        <a:srgbClr val="4BACC6">
                          <a:tint val="50000"/>
                          <a:shade val="60000"/>
                          <a:satMod val="30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63392" y="3947017"/>
          <a:ext cx="7761668" cy="257489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2713149"/>
                <a:gridCol w="1532586"/>
                <a:gridCol w="1622738"/>
                <a:gridCol w="1893195"/>
              </a:tblGrid>
              <a:tr h="677849">
                <a:tc rowSpan="2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PET</a:t>
                      </a:r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na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coleta regular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PESO</a:t>
                      </a:r>
                      <a:endParaRPr lang="pt-BR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1,46% </a:t>
                      </a:r>
                      <a:r>
                        <a:rPr lang="pt-BR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8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pt-BR" sz="28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1.424 </a:t>
                      </a:r>
                      <a:r>
                        <a:rPr lang="pt-BR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pt-BR" sz="24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77849"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VOLUME</a:t>
                      </a:r>
                    </a:p>
                    <a:p>
                      <a:pPr algn="ctr" fontAlgn="b"/>
                      <a:r>
                        <a:rPr lang="pt-BR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 kg/litro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  <a:r>
                        <a:rPr lang="pt-BR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57.758 m³</a:t>
                      </a:r>
                      <a:endParaRPr lang="pt-BR" sz="2400" b="1" i="1" u="none" strike="noStrike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32464">
                <a:tc gridSpan="2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2000" b="1" i="1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800" b="1" i="1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2400" b="1" i="1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677849">
                <a:tc gridSpan="2"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PET</a:t>
                      </a:r>
                      <a:r>
                        <a:rPr lang="pt-BR" sz="20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- VOLUME REAL </a:t>
                      </a:r>
                    </a:p>
                    <a:p>
                      <a:pPr algn="ctr" fontAlgn="b"/>
                      <a:r>
                        <a:rPr lang="pt-BR" sz="20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(1.424 ton.)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1" i="1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 kg/m³</a:t>
                      </a:r>
                    </a:p>
                    <a:p>
                      <a:pPr algn="ctr" fontAlgn="b"/>
                      <a:r>
                        <a:rPr lang="pt-BR" sz="1200" b="1" i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(211 garrafas)</a:t>
                      </a:r>
                      <a:endParaRPr lang="pt-BR" sz="1200" b="1" i="1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129.454 m³</a:t>
                      </a:r>
                      <a:endParaRPr lang="pt-BR" sz="24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0" y="515155"/>
            <a:ext cx="9144000" cy="627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15155"/>
            <a:ext cx="9144000" cy="627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Espaço Reservado para Conteúdo 8"/>
          <p:cNvGraphicFramePr>
            <a:graphicFrameLocks/>
          </p:cNvGraphicFramePr>
          <p:nvPr/>
        </p:nvGraphicFramePr>
        <p:xfrm>
          <a:off x="1957589" y="2355013"/>
          <a:ext cx="6490951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6"/>
          <p:cNvSpPr txBox="1">
            <a:spLocks/>
          </p:cNvSpPr>
          <p:nvPr/>
        </p:nvSpPr>
        <p:spPr>
          <a:xfrm>
            <a:off x="1262130" y="1658139"/>
            <a:ext cx="788187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PET EXISTENTE   </a:t>
            </a:r>
            <a:r>
              <a:rPr kumimoji="0" lang="pt-B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Projeto RECOPET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49251" y="1445904"/>
            <a:ext cx="789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 : recolher 445 toneladas em 1 ANO (</a:t>
            </a:r>
            <a:r>
              <a:rPr lang="pt-BR" sz="2000" i="1" u="sng" dirty="0" smtClean="0"/>
              <a:t>5 x mais que o atual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pic>
        <p:nvPicPr>
          <p:cNvPr id="8" name="Imagem 7" descr="REcycle symbol-bott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390919" y="2581855"/>
          <a:ext cx="7534140" cy="353454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679465"/>
                <a:gridCol w="1304360"/>
                <a:gridCol w="1304360"/>
                <a:gridCol w="1245955"/>
              </a:tblGrid>
              <a:tr h="8572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sng" strike="noStrike" spc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 </a:t>
                      </a:r>
                      <a:endParaRPr lang="pt-BR" sz="1800" b="1" i="1" u="sng" strike="noStrike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sng" strike="noStrike" spc="300" dirty="0" smtClean="0">
                          <a:solidFill>
                            <a:schemeClr val="bg1"/>
                          </a:solidFill>
                        </a:rPr>
                        <a:t>Número</a:t>
                      </a:r>
                      <a:endParaRPr lang="pt-BR" sz="1800" b="1" i="0" u="sng" strike="noStrike" spc="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sng" strike="noStrike" spc="300" dirty="0" smtClean="0">
                          <a:solidFill>
                            <a:schemeClr val="bg1"/>
                          </a:solidFill>
                        </a:rPr>
                        <a:t>PESO</a:t>
                      </a:r>
                      <a:endParaRPr lang="pt-BR" sz="1800" b="1" i="0" u="sng" strike="noStrike" spc="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sng" strike="noStrike" spc="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M³</a:t>
                      </a:r>
                      <a:endParaRPr lang="pt-BR" sz="1800" b="1" i="1" u="sng" strike="noStrike" spc="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- habitantes </a:t>
                      </a:r>
                      <a:endParaRPr lang="pt-BR" sz="1800" b="1" i="1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</a:rPr>
                        <a:t>133.650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</a:rPr>
                        <a:t>445</a:t>
                      </a:r>
                      <a:r>
                        <a:rPr lang="pt-BR" sz="1600" u="none" strike="noStrike" baseline="0" dirty="0" smtClean="0">
                          <a:solidFill>
                            <a:schemeClr val="bg1"/>
                          </a:solidFill>
                        </a:rPr>
                        <a:t> ton.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40.538</a:t>
                      </a:r>
                      <a:endParaRPr lang="pt-BR" sz="1800" b="1" i="1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296028">
                <a:tc gridSpan="4">
                  <a:txBody>
                    <a:bodyPr/>
                    <a:lstStyle/>
                    <a:p>
                      <a:pPr algn="ctr" fontAlgn="b"/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unidades </a:t>
                      </a:r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residenciais (UR)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</a:rPr>
                        <a:t>33.412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</a:rPr>
                        <a:t>13,4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</a:rPr>
                        <a:t> kg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andares </a:t>
                      </a:r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(4</a:t>
                      </a:r>
                      <a:r>
                        <a:rPr lang="pt-BR" sz="18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UR)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</a:rPr>
                        <a:t>8.353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</a:rPr>
                        <a:t>53,4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</a:rPr>
                        <a:t> kg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4,85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prédios 15 </a:t>
                      </a:r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andares (média)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</a:rPr>
                        <a:t>556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</a:rPr>
                        <a:t> kg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72,8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condomínios 2 torres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r>
                        <a:rPr lang="pt-BR" sz="1600" u="none" strike="noStrike" baseline="0" dirty="0" smtClean="0">
                          <a:solidFill>
                            <a:schemeClr val="tx1"/>
                          </a:solidFill>
                        </a:rPr>
                        <a:t> kg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145,6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184857" y="1405945"/>
            <a:ext cx="7959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Definições da abrangência do projeto –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</a:t>
            </a:r>
            <a:endParaRPr lang="pt-BR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Equivalente à </a:t>
            </a:r>
            <a:r>
              <a:rPr lang="pt-BR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45% (base ABIR-FIPE)</a:t>
            </a:r>
            <a:r>
              <a:rPr lang="pt-B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pt-BR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31% (base LIMPURB)</a:t>
            </a:r>
            <a:endParaRPr lang="pt-BR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809052" y="2060620"/>
          <a:ext cx="6729642" cy="434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72248" y="1440482"/>
            <a:ext cx="741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Aumento de receita ANUAL da Cooperativa – “META 45%”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REcycle symbol-bott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45205" y="3057099"/>
            <a:ext cx="147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       R$ 517.797,00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07940" y="1709774"/>
            <a:ext cx="2402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0000"/>
                </a:solidFill>
                <a:latin typeface="Calibri"/>
                <a:cs typeface="Calibri"/>
              </a:rPr>
              <a:t>TRANSPORTE</a:t>
            </a:r>
            <a:endParaRPr lang="pt-BR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86377" y="2667977"/>
          <a:ext cx="6156100" cy="1598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1220"/>
                <a:gridCol w="1231220"/>
                <a:gridCol w="1231220"/>
                <a:gridCol w="1213192"/>
                <a:gridCol w="1249248"/>
              </a:tblGrid>
              <a:tr h="68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Volume </a:t>
                      </a:r>
                      <a:r>
                        <a:rPr lang="pt-BR" sz="1600" b="1" u="none" strike="noStrike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mensal</a:t>
                      </a:r>
                      <a:endParaRPr lang="pt-BR" sz="16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dias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trabalho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Volume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DIÁRIO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Veículo </a:t>
                      </a:r>
                    </a:p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VUC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Viagens </a:t>
                      </a:r>
                      <a:endParaRPr lang="pt-BR" sz="16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3.331 </a:t>
                      </a:r>
                      <a:r>
                        <a:rPr lang="pt-BR" sz="20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m³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 </a:t>
                      </a:r>
                      <a:r>
                        <a:rPr lang="pt-BR" sz="20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m³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1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m³</a:t>
                      </a:r>
                      <a:endParaRPr lang="pt-BR" sz="20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pt-BR" sz="20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52089" y="4805625"/>
            <a:ext cx="6899483" cy="40011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VEÍCULOS = 4 viagens* diárias cada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77268" y="5319792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*</a:t>
            </a:r>
            <a:r>
              <a:rPr lang="pt-BR" sz="1600" dirty="0" smtClean="0"/>
              <a:t> Eliminando PESAGEM </a:t>
            </a:r>
            <a:endParaRPr lang="pt-BR" sz="1600" dirty="0"/>
          </a:p>
        </p:txBody>
      </p:sp>
      <p:pic>
        <p:nvPicPr>
          <p:cNvPr id="11" name="Imagem 10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9933" y="2142595"/>
            <a:ext cx="7648678" cy="4168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pt-BR" sz="3200" kern="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Os  CONDOMÍNIOS RESIDENCIAIS com a distribuição dos suportes 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kern="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passam a ser 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kern="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POSTOS DE ENTREGA VOLUNTÁRIA DE PET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endParaRPr lang="pt-BR" sz="2400" b="1" i="1" kern="0" dirty="0" smtClea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89397"/>
            <a:ext cx="9144000" cy="653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RECOPET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4665" y="1582959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Suportes “RECOPET”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m 6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184856" y="386366"/>
            <a:ext cx="7959144" cy="756634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QUEM SOMOS</a:t>
            </a: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idx="1"/>
          </p:nvPr>
        </p:nvSpPr>
        <p:spPr>
          <a:xfrm>
            <a:off x="1381863" y="1574443"/>
            <a:ext cx="7472362" cy="4525963"/>
          </a:xfrm>
          <a:noFill/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Planeja, </a:t>
            </a:r>
            <a:r>
              <a:rPr lang="pt-BR" sz="2800" dirty="0"/>
              <a:t>incrementa </a:t>
            </a:r>
            <a:r>
              <a:rPr lang="pt-BR" sz="2800" dirty="0" smtClean="0"/>
              <a:t>e gerencia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projetos </a:t>
            </a:r>
            <a:r>
              <a:rPr lang="pt-BR" sz="2800" dirty="0"/>
              <a:t>de desenvolvimento </a:t>
            </a:r>
            <a:r>
              <a:rPr lang="pt-BR" sz="2800" dirty="0" smtClean="0"/>
              <a:t>sustentáveis,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que </a:t>
            </a:r>
            <a:r>
              <a:rPr lang="pt-BR" sz="2800" dirty="0"/>
              <a:t>incentivem a conservação e </a:t>
            </a:r>
            <a:endParaRPr lang="pt-BR" sz="2800" dirty="0" smtClean="0"/>
          </a:p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promovam </a:t>
            </a:r>
            <a:r>
              <a:rPr lang="pt-BR" sz="2800" dirty="0"/>
              <a:t>a formação de consciência ambientalista, histórica e cultural </a:t>
            </a:r>
            <a:endParaRPr lang="pt-BR" sz="2800" dirty="0" smtClean="0"/>
          </a:p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para </a:t>
            </a:r>
            <a:r>
              <a:rPr lang="pt-BR" sz="2800" dirty="0"/>
              <a:t>garantir o bem estar </a:t>
            </a:r>
            <a:r>
              <a:rPr lang="pt-BR" sz="2800" dirty="0" smtClean="0"/>
              <a:t>das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 </a:t>
            </a:r>
            <a:r>
              <a:rPr lang="pt-BR" sz="2800" dirty="0"/>
              <a:t>populações envolvidas.</a:t>
            </a:r>
          </a:p>
        </p:txBody>
      </p:sp>
      <p:pic>
        <p:nvPicPr>
          <p:cNvPr id="6" name="Imagem 5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502276"/>
            <a:ext cx="9144000" cy="640723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24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4"/>
          <p:cNvSpPr txBox="1">
            <a:spLocks noGrp="1"/>
          </p:cNvSpPr>
          <p:nvPr>
            <p:ph idx="1"/>
          </p:nvPr>
        </p:nvSpPr>
        <p:spPr bwMode="auto">
          <a:xfrm>
            <a:off x="824002" y="2080297"/>
            <a:ext cx="7700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noProof="0" dirty="0" smtClean="0">
                <a:solidFill>
                  <a:sysClr val="windowText" lastClr="000000"/>
                </a:solidFill>
                <a:cs typeface="Arial" pitchFamily="34" charset="0"/>
              </a:rPr>
              <a:t> A Instalação dos Suportes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DETERMINA </a:t>
            </a:r>
            <a:r>
              <a:rPr kumimoji="0" lang="pt-BR" sz="24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a </a:t>
            </a:r>
            <a:r>
              <a:rPr kumimoji="0" lang="pt-BR" sz="2400" i="1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separação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e</a:t>
            </a:r>
            <a:r>
              <a:rPr kumimoji="0" lang="pt-BR" sz="2400" b="1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PERMITE</a:t>
            </a:r>
            <a:r>
              <a:rPr kumimoji="0" lang="pt-BR" sz="2400" b="1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pt-BR" sz="240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o </a:t>
            </a:r>
            <a:r>
              <a:rPr kumimoji="0" lang="pt-BR" sz="2400" i="1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armazenamento </a:t>
            </a:r>
            <a:r>
              <a:rPr kumimoji="0" lang="pt-BR" sz="240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para posterior recolhimento </a:t>
            </a:r>
            <a:r>
              <a:rPr kumimoji="0" lang="pt-BR" sz="2400" i="1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,</a:t>
            </a:r>
            <a:r>
              <a:rPr kumimoji="0" lang="pt-BR" sz="2400" i="1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ysClr val="windowText" lastClr="000000"/>
                </a:solidFill>
                <a:cs typeface="Arial" pitchFamily="34" charset="0"/>
              </a:rPr>
              <a:t>ELIMINANDO o</a:t>
            </a:r>
            <a:r>
              <a:rPr lang="pt-BR" sz="2400" i="1" kern="0" dirty="0" smtClean="0">
                <a:solidFill>
                  <a:sysClr val="windowText" lastClr="000000"/>
                </a:solidFill>
                <a:cs typeface="Arial" pitchFamily="34" charset="0"/>
              </a:rPr>
              <a:t> descarte diário de PET na coleta regular. </a:t>
            </a:r>
            <a:r>
              <a:rPr lang="pt-BR" sz="24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 </a:t>
            </a:r>
          </a:p>
        </p:txBody>
      </p:sp>
      <p:pic>
        <p:nvPicPr>
          <p:cNvPr id="8" name="Imagem 6" descr="suportes com LOGOTIPOS 28 01 2009 014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23395" r="6047"/>
          <a:stretch>
            <a:fillRect/>
          </a:stretch>
        </p:blipFill>
        <p:spPr>
          <a:xfrm>
            <a:off x="5541829" y="3749646"/>
            <a:ext cx="2941608" cy="2437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CaixaDeTexto 9"/>
          <p:cNvSpPr txBox="1"/>
          <p:nvPr/>
        </p:nvSpPr>
        <p:spPr>
          <a:xfrm>
            <a:off x="804614" y="1539240"/>
            <a:ext cx="771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Suportes “RECOPET”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Imagem 10" descr="REcycle symbol-bott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  <p:pic>
        <p:nvPicPr>
          <p:cNvPr id="10" name="Imagem 9" descr="Nova imag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6537" y="3626020"/>
            <a:ext cx="2814186" cy="24688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197734" y="373486"/>
            <a:ext cx="7946265" cy="769513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ÁREAS DE ATUAÇÃO</a:t>
            </a: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47" name="Subtítulo 2"/>
          <p:cNvSpPr>
            <a:spLocks noGrp="1"/>
          </p:cNvSpPr>
          <p:nvPr>
            <p:ph idx="1"/>
          </p:nvPr>
        </p:nvSpPr>
        <p:spPr>
          <a:xfrm>
            <a:off x="1196930" y="1471411"/>
            <a:ext cx="7715250" cy="4829175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2800" b="1" dirty="0" smtClean="0"/>
              <a:t>Instituto </a:t>
            </a:r>
            <a:r>
              <a:rPr lang="pt-BR" sz="2800" b="1" dirty="0"/>
              <a:t>Educa Brasil</a:t>
            </a:r>
            <a:r>
              <a:rPr lang="pt-BR" sz="2800" dirty="0"/>
              <a:t> </a:t>
            </a:r>
            <a:r>
              <a:rPr lang="pt-BR" sz="2800" b="1" dirty="0"/>
              <a:t>(IEB</a:t>
            </a:r>
            <a:r>
              <a:rPr lang="pt-BR" sz="2800" b="1" dirty="0" smtClean="0"/>
              <a:t>)</a:t>
            </a:r>
            <a:r>
              <a:rPr lang="pt-BR" sz="2800" dirty="0" smtClean="0"/>
              <a:t> atua através de convênios e termos de parcerias técnico cientificas firmados  com  os órgãos </a:t>
            </a:r>
            <a:r>
              <a:rPr lang="pt-BR" sz="2800" dirty="0" smtClean="0"/>
              <a:t> Municipais, Estaduais </a:t>
            </a:r>
            <a:r>
              <a:rPr lang="pt-BR" sz="2800" dirty="0" smtClean="0"/>
              <a:t>e </a:t>
            </a:r>
            <a:r>
              <a:rPr lang="pt-BR" sz="2800" dirty="0" smtClean="0"/>
              <a:t>Federais, </a:t>
            </a:r>
            <a:r>
              <a:rPr lang="pt-BR" sz="2800" dirty="0" smtClean="0"/>
              <a:t>Instituições, Fundações, Universidades Públicas e Privadas, empresas públicas ou de economia mista, instituições financeiras públicas ou privadas, </a:t>
            </a:r>
            <a:r>
              <a:rPr lang="pt-BR" sz="2800" b="1" dirty="0" smtClean="0"/>
              <a:t>cooperativas, </a:t>
            </a:r>
            <a:r>
              <a:rPr lang="pt-BR" sz="2800" dirty="0" smtClean="0"/>
              <a:t>organizações internacionais, etc.</a:t>
            </a:r>
            <a:endParaRPr lang="pt-BR" sz="2800" dirty="0"/>
          </a:p>
        </p:txBody>
      </p:sp>
      <p:pic>
        <p:nvPicPr>
          <p:cNvPr id="5" name="Imagem 4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PROJETOS E PROGRAMAS</a:t>
            </a: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192380" y="1533183"/>
            <a:ext cx="7951620" cy="4610637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pt-BR" sz="2800" dirty="0" smtClean="0"/>
              <a:t>Com grande representatividade, o </a:t>
            </a:r>
            <a:r>
              <a:rPr lang="pt-BR" sz="2800" b="1" dirty="0" smtClean="0"/>
              <a:t>Instituto Educa Brasil </a:t>
            </a:r>
            <a:r>
              <a:rPr lang="pt-BR" sz="2800" dirty="0" smtClean="0"/>
              <a:t>(</a:t>
            </a:r>
            <a:r>
              <a:rPr lang="pt-BR" sz="2800" b="1" dirty="0" smtClean="0"/>
              <a:t>IEB</a:t>
            </a:r>
            <a:r>
              <a:rPr lang="pt-BR" sz="2800" dirty="0" smtClean="0"/>
              <a:t>)</a:t>
            </a:r>
            <a:r>
              <a:rPr lang="pt-BR" sz="2800" b="1" dirty="0" smtClean="0"/>
              <a:t> </a:t>
            </a:r>
            <a:r>
              <a:rPr lang="pt-BR" sz="2800" dirty="0" smtClean="0"/>
              <a:t>participa de diversos Conselhos Ambientais, como:  </a:t>
            </a:r>
          </a:p>
          <a:p>
            <a:pPr marL="358775" indent="-358775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pt-BR" sz="2400" dirty="0" smtClean="0"/>
              <a:t>Conselho </a:t>
            </a:r>
            <a:r>
              <a:rPr lang="pt-BR" sz="2400" dirty="0"/>
              <a:t>de Bacias Hidrográficas do Litoral Norte (CBH/LN</a:t>
            </a:r>
            <a:r>
              <a:rPr lang="pt-BR" sz="2400" dirty="0" smtClean="0"/>
              <a:t>);  </a:t>
            </a:r>
          </a:p>
          <a:p>
            <a:pPr marL="358775" indent="-358775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pt-BR" sz="2400" dirty="0" smtClean="0"/>
              <a:t>Câmara Federal de Compensação </a:t>
            </a:r>
            <a:r>
              <a:rPr lang="pt-BR" sz="2400" dirty="0" smtClean="0"/>
              <a:t>ambiental (CFCA);  </a:t>
            </a:r>
            <a:endParaRPr lang="pt-BR" sz="2400" dirty="0" smtClean="0"/>
          </a:p>
          <a:p>
            <a:pPr marL="358775" indent="-358775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pt-BR" sz="2400" dirty="0" smtClean="0"/>
              <a:t>Grupo </a:t>
            </a:r>
            <a:r>
              <a:rPr lang="pt-BR" sz="2400" dirty="0"/>
              <a:t>de Trabalho do Gerenciamento </a:t>
            </a:r>
            <a:r>
              <a:rPr lang="pt-BR" sz="2400" dirty="0" smtClean="0"/>
              <a:t>Costeiro (GERCO); </a:t>
            </a:r>
            <a:endParaRPr lang="pt-BR" sz="2400" dirty="0" smtClean="0"/>
          </a:p>
          <a:p>
            <a:pPr marL="358775" indent="-358775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pt-BR" sz="2400" dirty="0" smtClean="0"/>
              <a:t>Conselho </a:t>
            </a:r>
            <a:r>
              <a:rPr lang="pt-BR" sz="2400" dirty="0"/>
              <a:t>Estadual de Meio Ambiente (CONSEMA</a:t>
            </a:r>
            <a:r>
              <a:rPr lang="pt-BR" sz="2400" dirty="0" smtClean="0"/>
              <a:t>);</a:t>
            </a:r>
          </a:p>
          <a:p>
            <a:pPr marL="358775" indent="-358775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pt-BR" sz="2400" dirty="0" smtClean="0"/>
              <a:t>Conselho Nacional do Meio Ambiente (CONAMA).</a:t>
            </a:r>
            <a:endParaRPr lang="pt-BR" sz="2400" dirty="0"/>
          </a:p>
        </p:txBody>
      </p:sp>
      <p:pic>
        <p:nvPicPr>
          <p:cNvPr id="5" name="Imagem 4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arca Educa Brasil - bev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13144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1828800"/>
            <a:ext cx="2209800" cy="1657350"/>
            <a:chOff x="1447800" y="1600200"/>
            <a:chExt cx="2209800" cy="1657350"/>
          </a:xfrm>
        </p:grpSpPr>
        <p:pic>
          <p:nvPicPr>
            <p:cNvPr id="8212" name="Picture 4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TextBox 6"/>
            <p:cNvSpPr txBox="1">
              <a:spLocks noChangeArrowheads="1"/>
            </p:cNvSpPr>
            <p:nvPr/>
          </p:nvSpPr>
          <p:spPr bwMode="auto">
            <a:xfrm>
              <a:off x="1752600" y="1905000"/>
              <a:ext cx="16002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>
                  <a:solidFill>
                    <a:schemeClr val="bg1"/>
                  </a:solidFill>
                </a:rPr>
                <a:t>Monitoramento costeiro e</a:t>
              </a:r>
              <a:br>
                <a:rPr lang="pt-BR" sz="1600">
                  <a:solidFill>
                    <a:schemeClr val="bg1"/>
                  </a:solidFill>
                </a:rPr>
              </a:br>
              <a:r>
                <a:rPr lang="pt-BR" sz="1600">
                  <a:solidFill>
                    <a:schemeClr val="bg1"/>
                  </a:solidFill>
                </a:rPr>
                <a:t>de bacias hidrográficas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71600" y="3962400"/>
            <a:ext cx="2209800" cy="1657350"/>
            <a:chOff x="1447800" y="1600200"/>
            <a:chExt cx="2209800" cy="1657350"/>
          </a:xfrm>
        </p:grpSpPr>
        <p:pic>
          <p:nvPicPr>
            <p:cNvPr id="8210" name="Picture 9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TextBox 10"/>
            <p:cNvSpPr txBox="1">
              <a:spLocks noChangeArrowheads="1"/>
            </p:cNvSpPr>
            <p:nvPr/>
          </p:nvSpPr>
          <p:spPr bwMode="auto">
            <a:xfrm>
              <a:off x="1752600" y="1899793"/>
              <a:ext cx="16002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>
                  <a:solidFill>
                    <a:schemeClr val="bg1"/>
                  </a:solidFill>
                </a:rPr>
                <a:t>Conservação</a:t>
              </a:r>
              <a:br>
                <a:rPr lang="pt-BR" sz="1600">
                  <a:solidFill>
                    <a:schemeClr val="bg1"/>
                  </a:solidFill>
                </a:rPr>
              </a:br>
              <a:r>
                <a:rPr lang="pt-BR" sz="1600">
                  <a:solidFill>
                    <a:schemeClr val="bg1"/>
                  </a:solidFill>
                </a:rPr>
                <a:t>e proteção</a:t>
              </a:r>
            </a:p>
            <a:p>
              <a:pPr algn="ctr"/>
              <a:r>
                <a:rPr lang="pt-BR" sz="1600">
                  <a:solidFill>
                    <a:schemeClr val="bg1"/>
                  </a:solidFill>
                </a:rPr>
                <a:t>do patrimônio</a:t>
              </a:r>
            </a:p>
            <a:p>
              <a:pPr algn="ctr"/>
              <a:r>
                <a:rPr lang="pt-BR" sz="1600">
                  <a:solidFill>
                    <a:schemeClr val="bg1"/>
                  </a:solidFill>
                </a:rPr>
                <a:t>histórico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962400" y="1219200"/>
            <a:ext cx="2209800" cy="1657350"/>
            <a:chOff x="1447800" y="1600200"/>
            <a:chExt cx="2209800" cy="1657350"/>
          </a:xfrm>
        </p:grpSpPr>
        <p:pic>
          <p:nvPicPr>
            <p:cNvPr id="8208" name="Picture 12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TextBox 13"/>
            <p:cNvSpPr txBox="1">
              <a:spLocks noChangeArrowheads="1"/>
            </p:cNvSpPr>
            <p:nvPr/>
          </p:nvSpPr>
          <p:spPr bwMode="auto">
            <a:xfrm>
              <a:off x="1752600" y="2146013"/>
              <a:ext cx="16002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>
                  <a:solidFill>
                    <a:schemeClr val="bg1"/>
                  </a:solidFill>
                </a:rPr>
                <a:t>Estação meteorológica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477000" y="1828800"/>
            <a:ext cx="2209800" cy="1657350"/>
            <a:chOff x="1447800" y="1600200"/>
            <a:chExt cx="2209800" cy="1657350"/>
          </a:xfrm>
        </p:grpSpPr>
        <p:pic>
          <p:nvPicPr>
            <p:cNvPr id="8206" name="Picture 16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Box 17"/>
            <p:cNvSpPr txBox="1">
              <a:spLocks noChangeArrowheads="1"/>
            </p:cNvSpPr>
            <p:nvPr/>
          </p:nvSpPr>
          <p:spPr bwMode="auto">
            <a:xfrm>
              <a:off x="1752600" y="2022903"/>
              <a:ext cx="1600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>
                  <a:solidFill>
                    <a:schemeClr val="bg1"/>
                  </a:solidFill>
                </a:rPr>
                <a:t>Ações sociais e educação ambiental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962400" y="4972050"/>
            <a:ext cx="2209800" cy="1657350"/>
            <a:chOff x="1447800" y="1600200"/>
            <a:chExt cx="2209800" cy="1657350"/>
          </a:xfrm>
        </p:grpSpPr>
        <p:pic>
          <p:nvPicPr>
            <p:cNvPr id="8204" name="Picture 19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Box 20"/>
            <p:cNvSpPr txBox="1">
              <a:spLocks noChangeArrowheads="1"/>
            </p:cNvSpPr>
            <p:nvPr/>
          </p:nvSpPr>
          <p:spPr bwMode="auto">
            <a:xfrm>
              <a:off x="1752600" y="2146014"/>
              <a:ext cx="16002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>
                  <a:solidFill>
                    <a:schemeClr val="bg1"/>
                  </a:solidFill>
                </a:rPr>
                <a:t>Projeto BIOMAR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477000" y="3962400"/>
            <a:ext cx="2209800" cy="1657350"/>
            <a:chOff x="1447800" y="1600200"/>
            <a:chExt cx="2209800" cy="1657350"/>
          </a:xfrm>
        </p:grpSpPr>
        <p:pic>
          <p:nvPicPr>
            <p:cNvPr id="8202" name="Picture 22" descr="Bol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600200"/>
              <a:ext cx="22098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Box 23"/>
            <p:cNvSpPr txBox="1">
              <a:spLocks noChangeArrowheads="1"/>
            </p:cNvSpPr>
            <p:nvPr/>
          </p:nvSpPr>
          <p:spPr bwMode="auto">
            <a:xfrm>
              <a:off x="1752600" y="2022904"/>
              <a:ext cx="1600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Reciclagem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(RECOPET e </a:t>
              </a:r>
              <a:r>
                <a:rPr lang="pt-BR" sz="1600" dirty="0" err="1">
                  <a:solidFill>
                    <a:schemeClr val="bg1"/>
                  </a:solidFill>
                </a:rPr>
                <a:t>RCC</a:t>
              </a:r>
              <a:r>
                <a:rPr lang="pt-BR" sz="16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PROJETOS E PROGRAMAS</a:t>
            </a: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3" name="Imagem 22" descr="REcycle symbol-bott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299960" y="1159098"/>
            <a:ext cx="7844040" cy="4610637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2"/>
              <a:buNone/>
            </a:pPr>
            <a:endParaRPr lang="pt-BR" sz="4000" b="1" dirty="0"/>
          </a:p>
          <a:p>
            <a:pPr marL="0" indent="0" algn="ctr" eaLnBrk="1" hangingPunct="1">
              <a:buFont typeface="Wingdings" charset="2"/>
              <a:buNone/>
            </a:pPr>
            <a:r>
              <a:rPr lang="pt-BR" sz="4000" b="1" dirty="0" smtClean="0"/>
              <a:t>DADOS DA REALIDADE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4000" b="1" dirty="0" smtClean="0"/>
              <a:t>DA GERAÇÃO DE 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4000" b="1" dirty="0" smtClean="0"/>
              <a:t>RESÍDUOS DE  PET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pt-BR" sz="4000" b="1" dirty="0" smtClean="0"/>
              <a:t>  </a:t>
            </a:r>
            <a:endParaRPr lang="pt-BR" sz="4000" b="1" dirty="0"/>
          </a:p>
        </p:txBody>
      </p:sp>
      <p:pic>
        <p:nvPicPr>
          <p:cNvPr id="5" name="Imagem 4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13646" y="3255928"/>
          <a:ext cx="7585655" cy="175895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352532"/>
                <a:gridCol w="1881587"/>
                <a:gridCol w="2351536"/>
              </a:tblGrid>
              <a:tr h="553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GERAÇÃO </a:t>
                      </a:r>
                      <a:endParaRPr lang="pt-BR" sz="20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+mj-lt"/>
                          <a:cs typeface="Arial" pitchFamily="34" charset="0"/>
                        </a:rPr>
                        <a:t>TON/DIA</a:t>
                      </a:r>
                      <a:endParaRPr lang="pt-BR" sz="20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+mj-lt"/>
                          <a:cs typeface="Arial" pitchFamily="34" charset="0"/>
                        </a:rPr>
                        <a:t>TON/ANO</a:t>
                      </a:r>
                      <a:endParaRPr lang="pt-BR" sz="2000" b="1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3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+mj-lt"/>
                          <a:cs typeface="Arial" pitchFamily="34" charset="0"/>
                        </a:rPr>
                        <a:t>Lixo doméstico</a:t>
                      </a:r>
                      <a:endParaRPr lang="pt-BR" sz="20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j-lt"/>
                          <a:cs typeface="Arial" pitchFamily="34" charset="0"/>
                        </a:rPr>
                        <a:t>      9.500 </a:t>
                      </a:r>
                      <a:endParaRPr lang="pt-BR" sz="20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j-lt"/>
                          <a:cs typeface="Arial" pitchFamily="34" charset="0"/>
                        </a:rPr>
                        <a:t>   3.647.500 </a:t>
                      </a:r>
                      <a:endParaRPr lang="pt-BR" sz="20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3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j-lt"/>
                        </a:rPr>
                        <a:t>Garrafas</a:t>
                      </a:r>
                      <a:r>
                        <a:rPr lang="pt-BR" sz="2400" baseline="0" dirty="0" smtClean="0">
                          <a:latin typeface="+mj-lt"/>
                        </a:rPr>
                        <a:t> PET (</a:t>
                      </a:r>
                      <a:r>
                        <a:rPr lang="pt-BR" sz="2000" i="1" baseline="0" dirty="0" smtClean="0">
                          <a:latin typeface="+mj-lt"/>
                        </a:rPr>
                        <a:t>1,46%)</a:t>
                      </a:r>
                      <a:r>
                        <a:rPr lang="pt-BR" sz="2000" i="1" dirty="0" smtClean="0">
                          <a:latin typeface="+mj-lt"/>
                        </a:rPr>
                        <a:t> </a:t>
                      </a:r>
                      <a:endParaRPr lang="pt-BR" sz="20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j-lt"/>
                        </a:rPr>
                        <a:t>139 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+mj-lt"/>
                        </a:rPr>
                        <a:t>     </a:t>
                      </a:r>
                      <a:r>
                        <a:rPr lang="pt-BR" sz="3200" dirty="0" smtClean="0">
                          <a:latin typeface="+mj-lt"/>
                        </a:rPr>
                        <a:t>50.625*</a:t>
                      </a:r>
                      <a:r>
                        <a:rPr lang="pt-BR" sz="2800" dirty="0" smtClean="0">
                          <a:latin typeface="+mj-lt"/>
                        </a:rPr>
                        <a:t> 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4856" y="1708105"/>
            <a:ext cx="795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Embalagens PET pós consumo presentes na coleta regular no município de São Paulo</a:t>
            </a:r>
            <a:endParaRPr kumimoji="0" lang="pt-BR" sz="44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65160" y="5667870"/>
            <a:ext cx="6936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* Equivalente à </a:t>
            </a:r>
            <a:r>
              <a:rPr lang="pt-BR" sz="2800" b="1" i="1" dirty="0" smtClean="0">
                <a:solidFill>
                  <a:srgbClr val="0070C0"/>
                </a:solidFill>
              </a:rPr>
              <a:t>1.012.500.000</a:t>
            </a:r>
            <a:r>
              <a:rPr lang="pt-BR" b="1" dirty="0" smtClean="0"/>
              <a:t> garrafas de 2 litros (50g)</a:t>
            </a:r>
            <a:endParaRPr lang="pt-BR" b="1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25491" y="5066930"/>
            <a:ext cx="2396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(Fonte: Portal PMSP)</a:t>
            </a:r>
            <a:endParaRPr kumimoji="0" lang="pt-BR" sz="3200" i="0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m 9" descr="REcycle symbol-bott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3049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t-BR" sz="240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RESINA PET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NO BRASIL </a:t>
            </a:r>
            <a:r>
              <a:rPr lang="pt-BR" sz="24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Fonte CEMPRE</a:t>
            </a:r>
            <a:r>
              <a:rPr lang="pt-BR" sz="24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kumimoji="0" lang="pt-BR" sz="36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7788" y="2125872"/>
          <a:ext cx="8146473" cy="196291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081942"/>
                <a:gridCol w="3064531"/>
              </a:tblGrid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 smtClean="0">
                          <a:latin typeface="+mj-lt"/>
                          <a:ea typeface="Times New Roman"/>
                          <a:cs typeface="Times New Roman"/>
                        </a:rPr>
                        <a:t>FABRICAÇÃO / APLICAÇÃO</a:t>
                      </a:r>
                      <a:endParaRPr lang="pt-BR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/>
                        <a:t>TONELADAS </a:t>
                      </a:r>
                      <a:r>
                        <a:rPr lang="pt-BR" sz="2000" b="1" dirty="0" smtClean="0"/>
                        <a:t>/ANO</a:t>
                      </a:r>
                      <a:endParaRPr lang="pt-BR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/>
                        <a:t>Total</a:t>
                      </a:r>
                      <a:endParaRPr lang="pt-BR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/>
                        <a:t>    432.000 </a:t>
                      </a:r>
                      <a:endParaRPr lang="pt-BR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garrafas </a:t>
                      </a:r>
                      <a:r>
                        <a:rPr lang="pt-BR" sz="2400" dirty="0"/>
                        <a:t>de refrigerantes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     230.000 </a:t>
                      </a:r>
                      <a:endParaRPr lang="pt-B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Outros</a:t>
                      </a:r>
                      <a:r>
                        <a:rPr lang="pt-BR" sz="2000" baseline="0" dirty="0" smtClean="0"/>
                        <a:t> produtos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     202.000 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7245" y="4391696"/>
          <a:ext cx="8157990" cy="172577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762783"/>
                <a:gridCol w="1326344"/>
                <a:gridCol w="3068863"/>
              </a:tblGrid>
              <a:tr h="575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Garrafas de refrigerantes</a:t>
                      </a:r>
                      <a:endParaRPr lang="pt-BR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pt-BR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Toneladas / ano</a:t>
                      </a:r>
                      <a:endParaRPr lang="pt-BR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575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 smtClean="0"/>
                        <a:t>RECICLADAS</a:t>
                      </a:r>
                      <a:endParaRPr lang="pt-BR" sz="2000" b="1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53,00%</a:t>
                      </a:r>
                      <a:endParaRPr lang="pt-BR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    121.900 </a:t>
                      </a:r>
                      <a:endParaRPr lang="pt-BR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575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 smtClean="0"/>
                        <a:t>NÃO RECICLADAS</a:t>
                      </a:r>
                      <a:endParaRPr lang="pt-BR" sz="2400" b="1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/>
                        <a:t>47,00%</a:t>
                      </a:r>
                      <a:endParaRPr lang="pt-BR" sz="2400" b="1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/>
                        <a:t>   108.100 </a:t>
                      </a:r>
                      <a:endParaRPr lang="pt-BR" sz="2400" b="1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97734" y="399245"/>
            <a:ext cx="7946265" cy="666481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solidFill>
                  <a:schemeClr val="bg1">
                    <a:lumMod val="75000"/>
                  </a:schemeClr>
                </a:solidFill>
              </a:rPr>
              <a:t>Projeto RECOPET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m 6" descr="REcycle symbol-bott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2508" y="152405"/>
            <a:ext cx="983673" cy="9836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1227</Words>
  <Application>Microsoft Office PowerPoint</Application>
  <PresentationFormat>Apresentação na tela (4:3)</PresentationFormat>
  <Paragraphs>360</Paragraphs>
  <Slides>30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</vt:lpstr>
      <vt:lpstr>QUEM SOMOS</vt:lpstr>
      <vt:lpstr>QUEM SOMOS</vt:lpstr>
      <vt:lpstr>ÁREAS DE ATUAÇÃO</vt:lpstr>
      <vt:lpstr>PROJETOS E PROGRAMAS</vt:lpstr>
      <vt:lpstr>PROJETOS E PROGRAMAS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Projeto RECOPET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Projeto RECOPET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Sérgio Ricardo</dc:creator>
  <cp:lastModifiedBy>Paulo Nelson do Rego</cp:lastModifiedBy>
  <cp:revision>400</cp:revision>
  <dcterms:created xsi:type="dcterms:W3CDTF">2009-12-04T02:28:52Z</dcterms:created>
  <dcterms:modified xsi:type="dcterms:W3CDTF">2011-04-26T14:15:55Z</dcterms:modified>
</cp:coreProperties>
</file>